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11"/>
  </p:notesMasterIdLst>
  <p:handoutMasterIdLst>
    <p:handoutMasterId r:id="rId12"/>
  </p:handoutMasterIdLst>
  <p:sldIdLst>
    <p:sldId id="256" r:id="rId2"/>
    <p:sldId id="539" r:id="rId3"/>
    <p:sldId id="545" r:id="rId4"/>
    <p:sldId id="547" r:id="rId5"/>
    <p:sldId id="548" r:id="rId6"/>
    <p:sldId id="543" r:id="rId7"/>
    <p:sldId id="530" r:id="rId8"/>
    <p:sldId id="536" r:id="rId9"/>
    <p:sldId id="527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00"/>
    <a:srgbClr val="007434"/>
    <a:srgbClr val="FF9966"/>
    <a:srgbClr val="6600FF"/>
    <a:srgbClr val="CBCF17"/>
    <a:srgbClr val="FF3300"/>
    <a:srgbClr val="A41C1C"/>
    <a:srgbClr val="CCFFCC"/>
    <a:srgbClr val="E8E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1" autoAdjust="0"/>
    <p:restoredTop sz="97292" autoAdjust="0"/>
  </p:normalViewPr>
  <p:slideViewPr>
    <p:cSldViewPr>
      <p:cViewPr varScale="1">
        <p:scale>
          <a:sx n="148" d="100"/>
          <a:sy n="148" d="100"/>
        </p:scale>
        <p:origin x="2316" y="120"/>
      </p:cViewPr>
      <p:guideLst>
        <p:guide orient="horz" pos="9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khvbti.ru/sites/default/files/pGKO/%D0%9F%D1%80%D0%B8%D0%BB%D0%BE%D0%B6%D0%B5%D0%BD%D0%B8%D0%B5%204.%20%D0%A1%D0%BF%D1%80%D0%B0%D0%B2%D0%BA%D0%B0%20%D0%BE%20%D0%B7%D0%B0%D0%BC%D0%B5%D1%87%D0%B0%D0%BD%D0%B8%D1%8F%D1%85.zip" TargetMode="External"/><Relationship Id="rId2" Type="http://schemas.openxmlformats.org/officeDocument/2006/relationships/hyperlink" Target="http://khvbti.ru/sites/default/files/pGKO/%D0%9F%D1%80%D0%B8%D0%BB%D0%BE%D0%B6%D0%B5%D0%BD%D0%B8%D0%B5%203.%20%D0%A1%D0%B2%D0%B5%D0%B4%D0%B5%D0%BD%D0%B8%D1%8F%20%D0%BE%20%D1%80%D0%B5%D0%B7%D1%83%D0%BB%D1%8C%D1%82%D0%B0%D1%82%D0%B0%D1%85%20%D0%BE%D0%BF%D1%80%D0%B5%D0%B4%D0%B5%D0%BB.%D0%9A%D0%A1%20%D0%B8%D0%BD%D0%B4%D0%B8%D0%B2%D0%B8%D0%B4%D1%83%D0%B0%D0%BB%D1%8C%D0%BD%D0%BE.zip" TargetMode="External"/><Relationship Id="rId1" Type="http://schemas.openxmlformats.org/officeDocument/2006/relationships/hyperlink" Target="http://khvbti.ru/sites/default/files/pGKO/%D0%9F%D1%80%D0%B8%D0%BB%D0%BE%D0%B6%D0%B5%D0%BD%D0%B8%D0%B5%201.%20%D0%98%D1%81%D1%85%D0%BE%D0%B4%D0%BD%D0%B0%D1%8F%20%D0%B8%D0%BD%D1%84%D0%BE%D1%80%D0%BC%D0%B0%D1%86%D0%B8%D1%8F.zip" TargetMode="External"/><Relationship Id="rId6" Type="http://schemas.openxmlformats.org/officeDocument/2006/relationships/hyperlink" Target="http://khvbti.ru/sites/default/files/pGKO/%D0%9F%D1%80%D0%B8%D0%BB%D0%BE%D0%B6%D0%B5%D0%BD%D0%B8%D0%B5%202.%20%D0%A0%D0%B5%D0%B7%D1%83%D0%BB%D1%8C%D1%82%D0%B0%D1%82%D1%8B%20%D0%BE%D0%BF%D1%80%D0%B5%D0%B4%D0%B5%D0%BB%D0%B5%D0%BD%D0%B8%D1%8F%20%D0%9A%D0%A1.zip" TargetMode="External"/><Relationship Id="rId5" Type="http://schemas.openxmlformats.org/officeDocument/2006/relationships/hyperlink" Target="http://khvbti.ru/sites/default/files/pGKO/%D0%9F%D1%80%D0%B8%D0%BB%D0%BE%D0%B6%D0%B5%D0%BD%D0%B8%D0%B5%206.%20%D0%A1%D0%B2%D0%B5%D0%B4%D0%B5%D0%BD%D0%B8%D1%8F%20%D0%B8%20%D0%BC%D0%B0%D1%82%D0%B5%D1%80%D0%B8%D0%B0%D0%BB%D1%8B,%20%D0%B4%D0%BE%D1%81%D1%82%D1%83%D0%BF%20%D0%BA%20%D0%BA%D0%BE%D1%82%D0%BE%D1%80%D1%8B%D0%BC%20%D0%BE%D0%B3%D1%80%D0%B0%D0%BD%D0%B8%D1%87%D0%B5%D0%BD.zip" TargetMode="External"/><Relationship Id="rId4" Type="http://schemas.openxmlformats.org/officeDocument/2006/relationships/hyperlink" Target="http://khvbti.ru/sites/default/files/pGKO/%D0%9F%D1%80%D0%B8%D0%BB%D0%BE%D0%B6%D0%B5%D0%BD%D0%B8%D0%B5%205.%20%D0%A4%D0%B0%D0%B9%D0%BB%D1%8B%20%D0%B2%20%D1%84%D0%BE%D1%80%D0%BC%D0%B0%D1%82%D0%B5%20XML.zip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khvbti.ru/sites/default/files/pGKO/%D0%9F%D1%80%D0%B8%D0%BB%D0%BE%D0%B6%D0%B5%D0%BD%D0%B8%D0%B5%203.%20%D0%A1%D0%B2%D0%B5%D0%B4%D0%B5%D0%BD%D0%B8%D1%8F%20%D0%BE%20%D1%80%D0%B5%D0%B7%D1%83%D0%BB%D1%8C%D1%82%D0%B0%D1%82%D0%B0%D1%85%20%D0%BE%D0%BF%D1%80%D0%B5%D0%B4%D0%B5%D0%BB.%D0%9A%D0%A1%20%D0%B8%D0%BD%D0%B4%D0%B8%D0%B2%D0%B8%D0%B4%D1%83%D0%B0%D0%BB%D1%8C%D0%BD%D0%BE.zip" TargetMode="External"/><Relationship Id="rId2" Type="http://schemas.openxmlformats.org/officeDocument/2006/relationships/hyperlink" Target="http://khvbti.ru/sites/default/files/pGKO/%D0%9F%D1%80%D0%B8%D0%BB%D0%BE%D0%B6%D0%B5%D0%BD%D0%B8%D0%B5%202.%20%D0%A0%D0%B5%D0%B7%D1%83%D0%BB%D1%8C%D1%82%D0%B0%D1%82%D1%8B%20%D0%BE%D0%BF%D1%80%D0%B5%D0%B4%D0%B5%D0%BB%D0%B5%D0%BD%D0%B8%D1%8F%20%D0%9A%D0%A1.zip" TargetMode="External"/><Relationship Id="rId1" Type="http://schemas.openxmlformats.org/officeDocument/2006/relationships/hyperlink" Target="http://khvbti.ru/sites/default/files/pGKO/%D0%9F%D1%80%D0%B8%D0%BB%D0%BE%D0%B6%D0%B5%D0%BD%D0%B8%D0%B5%201.%20%D0%98%D1%81%D1%85%D0%BE%D0%B4%D0%BD%D0%B0%D1%8F%20%D0%B8%D0%BD%D1%84%D0%BE%D1%80%D0%BC%D0%B0%D1%86%D0%B8%D1%8F.zip" TargetMode="External"/><Relationship Id="rId6" Type="http://schemas.openxmlformats.org/officeDocument/2006/relationships/hyperlink" Target="http://khvbti.ru/sites/default/files/pGKO/%D0%9F%D1%80%D0%B8%D0%BB%D0%BE%D0%B6%D0%B5%D0%BD%D0%B8%D0%B5%206.%20%D0%A1%D0%B2%D0%B5%D0%B4%D0%B5%D0%BD%D0%B8%D1%8F%20%D0%B8%20%D0%BC%D0%B0%D1%82%D0%B5%D1%80%D0%B8%D0%B0%D0%BB%D1%8B,%20%D0%B4%D0%BE%D1%81%D1%82%D1%83%D0%BF%20%D0%BA%20%D0%BA%D0%BE%D1%82%D0%BE%D1%80%D1%8B%D0%BC%20%D0%BE%D0%B3%D1%80%D0%B0%D0%BD%D0%B8%D1%87%D0%B5%D0%BD.zip" TargetMode="External"/><Relationship Id="rId5" Type="http://schemas.openxmlformats.org/officeDocument/2006/relationships/hyperlink" Target="http://khvbti.ru/sites/default/files/pGKO/%D0%9F%D1%80%D0%B8%D0%BB%D0%BE%D0%B6%D0%B5%D0%BD%D0%B8%D0%B5%205.%20%D0%A4%D0%B0%D0%B9%D0%BB%D1%8B%20%D0%B2%20%D1%84%D0%BE%D1%80%D0%BC%D0%B0%D1%82%D0%B5%20XML.zip" TargetMode="External"/><Relationship Id="rId4" Type="http://schemas.openxmlformats.org/officeDocument/2006/relationships/hyperlink" Target="http://khvbti.ru/sites/default/files/pGKO/%D0%9F%D1%80%D0%B8%D0%BB%D0%BE%D0%B6%D0%B5%D0%BD%D0%B8%D0%B5%204.%20%D0%A1%D0%BF%D1%80%D0%B0%D0%B2%D0%BA%D0%B0%20%D0%BE%20%D0%B7%D0%B0%D0%BC%D0%B5%D1%87%D0%B0%D0%BD%D0%B8%D1%8F%D1%85.zi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11AC9-0363-47DD-A936-AC6A9E3643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647D6-4BFD-4E5A-BE4C-1C1D17773BA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Проверить характеристики объекта недвижимости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A6F3F-69D5-476B-9C67-5A2E4C85ACD8}" type="parTrans" cxnId="{A9242587-07A8-44F7-A68F-3CDF4B591989}">
      <dgm:prSet/>
      <dgm:spPr/>
      <dgm:t>
        <a:bodyPr/>
        <a:lstStyle/>
        <a:p>
          <a:endParaRPr lang="ru-RU"/>
        </a:p>
      </dgm:t>
    </dgm:pt>
    <dgm:pt modelId="{E1C986BB-B5FF-4C6D-BDAF-36984F7A792C}" type="sibTrans" cxnId="{A9242587-07A8-44F7-A68F-3CDF4B591989}">
      <dgm:prSet/>
      <dgm:spPr/>
      <dgm:t>
        <a:bodyPr/>
        <a:lstStyle/>
        <a:p>
          <a:endParaRPr lang="ru-RU"/>
        </a:p>
      </dgm:t>
    </dgm:pt>
    <dgm:pt modelId="{9F9F340B-CCA0-47EA-B9E4-3601C84C637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Ознакомиться с порядком расчета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42E64-A074-45E0-8D91-65A172154B22}" type="parTrans" cxnId="{FF1FF4AA-2DC9-4765-BEDD-6C51D223ED42}">
      <dgm:prSet/>
      <dgm:spPr/>
      <dgm:t>
        <a:bodyPr/>
        <a:lstStyle/>
        <a:p>
          <a:endParaRPr lang="ru-RU"/>
        </a:p>
      </dgm:t>
    </dgm:pt>
    <dgm:pt modelId="{8F5C6DE7-A05E-4FBF-8E6D-DC53364512E4}" type="sibTrans" cxnId="{FF1FF4AA-2DC9-4765-BEDD-6C51D223ED42}">
      <dgm:prSet/>
      <dgm:spPr/>
      <dgm:t>
        <a:bodyPr/>
        <a:lstStyle/>
        <a:p>
          <a:endParaRPr lang="ru-RU"/>
        </a:p>
      </dgm:t>
    </dgm:pt>
    <dgm:pt modelId="{848993B3-D77E-4CAC-9E9E-1D883B7FAD5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 случае обнаружения несоответствия характеристик или ошибки в расчетах предоставить в Учреждение обращение об ошибке, допущенной при определении кадастровой стоимости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010CA-DF0D-4E16-BED2-6FA9837C59C3}" type="parTrans" cxnId="{DA939221-56A8-4C06-AB78-07160821FEB3}">
      <dgm:prSet/>
      <dgm:spPr/>
      <dgm:t>
        <a:bodyPr/>
        <a:lstStyle/>
        <a:p>
          <a:endParaRPr lang="ru-RU"/>
        </a:p>
      </dgm:t>
    </dgm:pt>
    <dgm:pt modelId="{C8DA0A68-31AD-4F97-84A9-294A485D2145}" type="sibTrans" cxnId="{DA939221-56A8-4C06-AB78-07160821FEB3}">
      <dgm:prSet/>
      <dgm:spPr/>
      <dgm:t>
        <a:bodyPr/>
        <a:lstStyle/>
        <a:p>
          <a:endParaRPr lang="ru-RU"/>
        </a:p>
      </dgm:t>
    </dgm:pt>
    <dgm:pt modelId="{98891377-8B2F-46EE-8BEB-374F77199EB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При возникновении вопросов по порядку расчета и результата кадастровой стоимости предоставить в Учреждение обращение о разъяснении определения кадастровой стоимости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01743-8B57-43FE-9FFC-19C882012F64}" type="parTrans" cxnId="{35A61049-B3EE-4695-B0DC-7BC344915AB1}">
      <dgm:prSet/>
      <dgm:spPr/>
      <dgm:t>
        <a:bodyPr/>
        <a:lstStyle/>
        <a:p>
          <a:endParaRPr lang="ru-RU"/>
        </a:p>
      </dgm:t>
    </dgm:pt>
    <dgm:pt modelId="{13C8BAA5-2BAD-4C8E-BB87-5F1A24C9D42F}" type="sibTrans" cxnId="{35A61049-B3EE-4695-B0DC-7BC344915AB1}">
      <dgm:prSet/>
      <dgm:spPr/>
      <dgm:t>
        <a:bodyPr/>
        <a:lstStyle/>
        <a:p>
          <a:endParaRPr lang="ru-RU"/>
        </a:p>
      </dgm:t>
    </dgm:pt>
    <dgm:pt modelId="{8806B38E-4E1B-4B0E-BA20-480A8E535C0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84794-5AAA-4A72-92AC-0CB1676D2951}" type="parTrans" cxnId="{B9EFFEA3-ACF3-42D3-93B0-E71AA6C063C6}">
      <dgm:prSet/>
      <dgm:spPr/>
      <dgm:t>
        <a:bodyPr/>
        <a:lstStyle/>
        <a:p>
          <a:endParaRPr lang="ru-RU"/>
        </a:p>
      </dgm:t>
    </dgm:pt>
    <dgm:pt modelId="{B771E580-386D-467E-A510-D882BD595CB5}" type="sibTrans" cxnId="{B9EFFEA3-ACF3-42D3-93B0-E71AA6C063C6}">
      <dgm:prSet/>
      <dgm:spPr/>
      <dgm:t>
        <a:bodyPr/>
        <a:lstStyle/>
        <a:p>
          <a:endParaRPr lang="ru-RU"/>
        </a:p>
      </dgm:t>
    </dgm:pt>
    <dgm:pt modelId="{4B05C92D-B26F-4D7D-9D4F-AE01F31F3631}">
      <dgm:prSet phldrT="[Текст]" custT="1"/>
      <dgm:spPr/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3B6E4-90F5-4779-A3D4-E1CDCD640BC5}" type="parTrans" cxnId="{4CAE7F2F-27DA-4603-9932-061E7099007E}">
      <dgm:prSet/>
      <dgm:spPr/>
      <dgm:t>
        <a:bodyPr/>
        <a:lstStyle/>
        <a:p>
          <a:endParaRPr lang="ru-RU"/>
        </a:p>
      </dgm:t>
    </dgm:pt>
    <dgm:pt modelId="{2DCE66F6-A43E-4FA4-86AF-7F5E66C3EB3E}" type="sibTrans" cxnId="{4CAE7F2F-27DA-4603-9932-061E7099007E}">
      <dgm:prSet/>
      <dgm:spPr/>
      <dgm:t>
        <a:bodyPr/>
        <a:lstStyle/>
        <a:p>
          <a:endParaRPr lang="ru-RU"/>
        </a:p>
      </dgm:t>
    </dgm:pt>
    <dgm:pt modelId="{D1F6FCB0-3981-4993-8400-79D43D8C5D40}" type="pres">
      <dgm:prSet presAssocID="{0F911AC9-0363-47DD-A936-AC6A9E364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69200-C8B1-41F2-8BFF-429BF813739B}" type="pres">
      <dgm:prSet presAssocID="{4C3647D6-4BFD-4E5A-BE4C-1C1D17773BA9}" presName="parentText" presStyleLbl="node1" presStyleIdx="0" presStyleCnt="2" custScaleY="79243" custLinFactNeighborX="-9601" custLinFactNeighborY="-12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CA291-F014-45BD-9132-1C34ABF66990}" type="pres">
      <dgm:prSet presAssocID="{4C3647D6-4BFD-4E5A-BE4C-1C1D17773BA9}" presName="childText" presStyleLbl="revTx" presStyleIdx="0" presStyleCnt="2" custLinFactNeighborX="-917" custLinFactNeighborY="14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6AF25-FDB6-47C9-BD49-C39722E8D69F}" type="pres">
      <dgm:prSet presAssocID="{848993B3-D77E-4CAC-9E9E-1D883B7FAD54}" presName="parentText" presStyleLbl="node1" presStyleIdx="1" presStyleCnt="2" custLinFactNeighborX="-108" custLinFactNeighborY="-41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D3608-9159-4923-93A8-D99F7B9B8722}" type="pres">
      <dgm:prSet presAssocID="{848993B3-D77E-4CAC-9E9E-1D883B7FAD54}" presName="childText" presStyleLbl="revTx" presStyleIdx="1" presStyleCnt="2" custLinFactNeighborX="-108" custLinFactNeighborY="-17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F4AA-2DC9-4765-BEDD-6C51D223ED42}" srcId="{4C3647D6-4BFD-4E5A-BE4C-1C1D17773BA9}" destId="{9F9F340B-CCA0-47EA-B9E4-3601C84C6370}" srcOrd="0" destOrd="0" parTransId="{68A42E64-A074-45E0-8D91-65A172154B22}" sibTransId="{8F5C6DE7-A05E-4FBF-8E6D-DC53364512E4}"/>
    <dgm:cxn modelId="{DA939221-56A8-4C06-AB78-07160821FEB3}" srcId="{0F911AC9-0363-47DD-A936-AC6A9E36437B}" destId="{848993B3-D77E-4CAC-9E9E-1D883B7FAD54}" srcOrd="1" destOrd="0" parTransId="{41A010CA-DF0D-4E16-BED2-6FA9837C59C3}" sibTransId="{C8DA0A68-31AD-4F97-84A9-294A485D2145}"/>
    <dgm:cxn modelId="{5E0FB59D-99D9-4C84-8E70-DDF36DD88422}" type="presOf" srcId="{4C3647D6-4BFD-4E5A-BE4C-1C1D17773BA9}" destId="{97E69200-C8B1-41F2-8BFF-429BF813739B}" srcOrd="0" destOrd="0" presId="urn:microsoft.com/office/officeart/2005/8/layout/vList2"/>
    <dgm:cxn modelId="{4CAE7F2F-27DA-4603-9932-061E7099007E}" srcId="{4C3647D6-4BFD-4E5A-BE4C-1C1D17773BA9}" destId="{4B05C92D-B26F-4D7D-9D4F-AE01F31F3631}" srcOrd="1" destOrd="0" parTransId="{DAD3B6E4-90F5-4779-A3D4-E1CDCD640BC5}" sibTransId="{2DCE66F6-A43E-4FA4-86AF-7F5E66C3EB3E}"/>
    <dgm:cxn modelId="{55894B7B-453B-4DD0-97FA-D960FC9CDA67}" type="presOf" srcId="{848993B3-D77E-4CAC-9E9E-1D883B7FAD54}" destId="{2276AF25-FDB6-47C9-BD49-C39722E8D69F}" srcOrd="0" destOrd="0" presId="urn:microsoft.com/office/officeart/2005/8/layout/vList2"/>
    <dgm:cxn modelId="{E9536F05-93CF-4139-9192-119E94C33454}" type="presOf" srcId="{98891377-8B2F-46EE-8BEB-374F77199EBD}" destId="{3B3D3608-9159-4923-93A8-D99F7B9B8722}" srcOrd="0" destOrd="0" presId="urn:microsoft.com/office/officeart/2005/8/layout/vList2"/>
    <dgm:cxn modelId="{861E186F-2061-44A5-9EC2-F4F2945C3BBB}" type="presOf" srcId="{8806B38E-4E1B-4B0E-BA20-480A8E535C01}" destId="{B99CA291-F014-45BD-9132-1C34ABF66990}" srcOrd="0" destOrd="2" presId="urn:microsoft.com/office/officeart/2005/8/layout/vList2"/>
    <dgm:cxn modelId="{A9242587-07A8-44F7-A68F-3CDF4B591989}" srcId="{0F911AC9-0363-47DD-A936-AC6A9E36437B}" destId="{4C3647D6-4BFD-4E5A-BE4C-1C1D17773BA9}" srcOrd="0" destOrd="0" parTransId="{291A6F3F-69D5-476B-9C67-5A2E4C85ACD8}" sibTransId="{E1C986BB-B5FF-4C6D-BDAF-36984F7A792C}"/>
    <dgm:cxn modelId="{35A61049-B3EE-4695-B0DC-7BC344915AB1}" srcId="{848993B3-D77E-4CAC-9E9E-1D883B7FAD54}" destId="{98891377-8B2F-46EE-8BEB-374F77199EBD}" srcOrd="0" destOrd="0" parTransId="{DAF01743-8B57-43FE-9FFC-19C882012F64}" sibTransId="{13C8BAA5-2BAD-4C8E-BB87-5F1A24C9D42F}"/>
    <dgm:cxn modelId="{837D3224-D7AD-4B8F-92F9-773BDABA6BAD}" type="presOf" srcId="{0F911AC9-0363-47DD-A936-AC6A9E36437B}" destId="{D1F6FCB0-3981-4993-8400-79D43D8C5D40}" srcOrd="0" destOrd="0" presId="urn:microsoft.com/office/officeart/2005/8/layout/vList2"/>
    <dgm:cxn modelId="{B9EFFEA3-ACF3-42D3-93B0-E71AA6C063C6}" srcId="{4C3647D6-4BFD-4E5A-BE4C-1C1D17773BA9}" destId="{8806B38E-4E1B-4B0E-BA20-480A8E535C01}" srcOrd="2" destOrd="0" parTransId="{47384794-5AAA-4A72-92AC-0CB1676D2951}" sibTransId="{B771E580-386D-467E-A510-D882BD595CB5}"/>
    <dgm:cxn modelId="{A199615D-CBFA-41D3-9204-342DFB758F2C}" type="presOf" srcId="{9F9F340B-CCA0-47EA-B9E4-3601C84C6370}" destId="{B99CA291-F014-45BD-9132-1C34ABF66990}" srcOrd="0" destOrd="0" presId="urn:microsoft.com/office/officeart/2005/8/layout/vList2"/>
    <dgm:cxn modelId="{B2F38B7D-8246-41B9-B150-1516D9DC3E3A}" type="presOf" srcId="{4B05C92D-B26F-4D7D-9D4F-AE01F31F3631}" destId="{B99CA291-F014-45BD-9132-1C34ABF66990}" srcOrd="0" destOrd="1" presId="urn:microsoft.com/office/officeart/2005/8/layout/vList2"/>
    <dgm:cxn modelId="{13873D14-F583-4C50-B4EE-4597F8013950}" type="presParOf" srcId="{D1F6FCB0-3981-4993-8400-79D43D8C5D40}" destId="{97E69200-C8B1-41F2-8BFF-429BF813739B}" srcOrd="0" destOrd="0" presId="urn:microsoft.com/office/officeart/2005/8/layout/vList2"/>
    <dgm:cxn modelId="{722764E0-0822-4D52-A5EC-EB833396A0BA}" type="presParOf" srcId="{D1F6FCB0-3981-4993-8400-79D43D8C5D40}" destId="{B99CA291-F014-45BD-9132-1C34ABF66990}" srcOrd="1" destOrd="0" presId="urn:microsoft.com/office/officeart/2005/8/layout/vList2"/>
    <dgm:cxn modelId="{249CC113-E7F3-40A9-B6B7-BA892CE28425}" type="presParOf" srcId="{D1F6FCB0-3981-4993-8400-79D43D8C5D40}" destId="{2276AF25-FDB6-47C9-BD49-C39722E8D69F}" srcOrd="2" destOrd="0" presId="urn:microsoft.com/office/officeart/2005/8/layout/vList2"/>
    <dgm:cxn modelId="{B5EAD39A-8C2C-4C60-9041-E3725A34256B}" type="presParOf" srcId="{D1F6FCB0-3981-4993-8400-79D43D8C5D40}" destId="{3B3D3608-9159-4923-93A8-D99F7B9B87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7A465-5C3D-4020-AB84-01399A058C1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BA0BF6E-F0D6-4443-8D74-11386105CD2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 об оценке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3C235-2405-45E1-8F15-B8D1E865045A}" type="parTrans" cxnId="{5778716C-5950-4DC1-8360-B06659BAEF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BD5D18-CED2-4576-975F-9E824C7911D4}" type="sibTrans" cxnId="{5778716C-5950-4DC1-8360-B06659BAEF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9081DB-6850-4D9B-879D-053B634F089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2. Результаты определения КС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3D63C-5374-40F0-BDD7-AC7F4D9F0370}" type="parTrans" cxnId="{6BF04E0A-CB8B-4CDF-9A7F-A83C1097F3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E068FA-4614-4171-89A7-E6E7FC8A914D}" type="sibTrans" cxnId="{6BF04E0A-CB8B-4CDF-9A7F-A83C1097F3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B4A249-D8CE-4955-BB14-A34706E22D9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2.7 Сведения о величине КС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ОКС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CFABB-91CE-4BC5-83B2-E2AA105383B0}" type="parTrans" cxnId="{71D1AEF1-85DA-4B00-A6ED-65B1395A95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D5E73A-ED8E-48D7-A37F-9517F6A288CD}" type="sibTrans" cxnId="{71D1AEF1-85DA-4B00-A6ED-65B1395A95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4D3D45-7D39-4963-93B1-26C3B42C1C8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2.8 Сведения о величине КС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DD1F8-F642-453E-91E5-832AC17A5068}" type="parTrans" cxnId="{2FB72481-975B-49DA-82B7-28F8DEEEA6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4E0E95-E894-4D2E-81A1-F468A3B25DFE}" type="sibTrans" cxnId="{2FB72481-975B-49DA-82B7-28F8DEEEA6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954945-ECF0-4385-AFC2-FC8810FCFF6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 о ГКО на 01.01.2019г.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457AE-FD2D-4D84-84DB-CAEB6AF5A66D}" type="parTrans" cxnId="{17EC8B51-C112-4174-89BF-A2383DA24A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17283E-469C-487B-9F05-4CB9AF036F0D}" type="sibTrans" cxnId="{17EC8B51-C112-4174-89BF-A2383DA24A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CEDBDC-3D91-4784-BCA7-FC6296C2276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1.5  Результаты обработки Перечня ОН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E8399-15EA-4B3F-881B-F32B1F7A7B99}" type="parTrans" cxnId="{52301780-E9A8-4DF6-A1E6-7E17A18198BE}">
      <dgm:prSet/>
      <dgm:spPr/>
      <dgm:t>
        <a:bodyPr/>
        <a:lstStyle/>
        <a:p>
          <a:endParaRPr lang="ru-RU"/>
        </a:p>
      </dgm:t>
    </dgm:pt>
    <dgm:pt modelId="{0FA10A74-6AB3-4CA2-B04F-DA734990CBA2}" type="sibTrans" cxnId="{52301780-E9A8-4DF6-A1E6-7E17A18198BE}">
      <dgm:prSet/>
      <dgm:spPr/>
      <dgm:t>
        <a:bodyPr/>
        <a:lstStyle/>
        <a:p>
          <a:endParaRPr lang="ru-RU"/>
        </a:p>
      </dgm:t>
    </dgm:pt>
    <dgm:pt modelId="{30771680-7BB2-49C6-A81A-C96D73E1EB7A}" type="pres">
      <dgm:prSet presAssocID="{BE47A465-5C3D-4020-AB84-01399A058C13}" presName="Name0" presStyleCnt="0">
        <dgm:presLayoutVars>
          <dgm:dir/>
          <dgm:animLvl val="lvl"/>
          <dgm:resizeHandles val="exact"/>
        </dgm:presLayoutVars>
      </dgm:prSet>
      <dgm:spPr/>
    </dgm:pt>
    <dgm:pt modelId="{5932FD5C-480A-4F5B-8D99-6FEBB0CD898E}" type="pres">
      <dgm:prSet presAssocID="{EBA0BF6E-F0D6-4443-8D74-11386105CD2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886F0-FB67-4DB1-9E1E-17F0CD545E98}" type="pres">
      <dgm:prSet presAssocID="{49BD5D18-CED2-4576-975F-9E824C7911D4}" presName="parTxOnlySpace" presStyleCnt="0"/>
      <dgm:spPr/>
    </dgm:pt>
    <dgm:pt modelId="{02DDF482-0297-4932-BD0E-2EA058392DD5}" type="pres">
      <dgm:prSet presAssocID="{32954945-ECF0-4385-AFC2-FC8810FCFF6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A5008-BD1D-4838-A839-A46515519D7A}" type="pres">
      <dgm:prSet presAssocID="{2417283E-469C-487B-9F05-4CB9AF036F0D}" presName="parTxOnlySpace" presStyleCnt="0"/>
      <dgm:spPr/>
    </dgm:pt>
    <dgm:pt modelId="{27064966-5F66-48DA-804C-C10B6D5E49B1}" type="pres">
      <dgm:prSet presAssocID="{19CEDBDC-3D91-4784-BCA7-FC6296C2276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A5AD0-6C64-49B6-A20A-57DD134CB560}" type="pres">
      <dgm:prSet presAssocID="{0FA10A74-6AB3-4CA2-B04F-DA734990CBA2}" presName="parTxOnlySpace" presStyleCnt="0"/>
      <dgm:spPr/>
    </dgm:pt>
    <dgm:pt modelId="{DBC5649A-6038-4653-AEE2-90E4E2A4F52A}" type="pres">
      <dgm:prSet presAssocID="{ED9081DB-6850-4D9B-879D-053B634F089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BF232-6F91-4AD0-88D9-4D5C111C17C8}" type="pres">
      <dgm:prSet presAssocID="{18E068FA-4614-4171-89A7-E6E7FC8A914D}" presName="parTxOnlySpace" presStyleCnt="0"/>
      <dgm:spPr/>
    </dgm:pt>
    <dgm:pt modelId="{3E7C5842-6706-4118-AE7A-2C987089C8F4}" type="pres">
      <dgm:prSet presAssocID="{79B4A249-D8CE-4955-BB14-A34706E22D9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51D37-FA7F-419C-8036-2306659E1D82}" type="pres">
      <dgm:prSet presAssocID="{A1D5E73A-ED8E-48D7-A37F-9517F6A288CD}" presName="parTxOnlySpace" presStyleCnt="0"/>
      <dgm:spPr/>
    </dgm:pt>
    <dgm:pt modelId="{7C4E39F3-43E4-4B9E-B42F-297D99F9CAD6}" type="pres">
      <dgm:prSet presAssocID="{9B4D3D45-7D39-4963-93B1-26C3B42C1C8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04E0A-CB8B-4CDF-9A7F-A83C1097F3B9}" srcId="{BE47A465-5C3D-4020-AB84-01399A058C13}" destId="{ED9081DB-6850-4D9B-879D-053B634F089F}" srcOrd="3" destOrd="0" parTransId="{6FC3D63C-5374-40F0-BDD7-AC7F4D9F0370}" sibTransId="{18E068FA-4614-4171-89A7-E6E7FC8A914D}"/>
    <dgm:cxn modelId="{17EC8B51-C112-4174-89BF-A2383DA24A21}" srcId="{BE47A465-5C3D-4020-AB84-01399A058C13}" destId="{32954945-ECF0-4385-AFC2-FC8810FCFF64}" srcOrd="1" destOrd="0" parTransId="{972457AE-FD2D-4D84-84DB-CAEB6AF5A66D}" sibTransId="{2417283E-469C-487B-9F05-4CB9AF036F0D}"/>
    <dgm:cxn modelId="{52301780-E9A8-4DF6-A1E6-7E17A18198BE}" srcId="{BE47A465-5C3D-4020-AB84-01399A058C13}" destId="{19CEDBDC-3D91-4784-BCA7-FC6296C22765}" srcOrd="2" destOrd="0" parTransId="{C86E8399-15EA-4B3F-881B-F32B1F7A7B99}" sibTransId="{0FA10A74-6AB3-4CA2-B04F-DA734990CBA2}"/>
    <dgm:cxn modelId="{5778716C-5950-4DC1-8360-B06659BAEF34}" srcId="{BE47A465-5C3D-4020-AB84-01399A058C13}" destId="{EBA0BF6E-F0D6-4443-8D74-11386105CD27}" srcOrd="0" destOrd="0" parTransId="{FD33C235-2405-45E1-8F15-B8D1E865045A}" sibTransId="{49BD5D18-CED2-4576-975F-9E824C7911D4}"/>
    <dgm:cxn modelId="{B38669D8-F831-41FE-B73A-49E34D1784C7}" type="presOf" srcId="{79B4A249-D8CE-4955-BB14-A34706E22D9B}" destId="{3E7C5842-6706-4118-AE7A-2C987089C8F4}" srcOrd="0" destOrd="0" presId="urn:microsoft.com/office/officeart/2005/8/layout/chevron1"/>
    <dgm:cxn modelId="{E1F20801-3E69-4EB7-ACF5-FDAD3979FD07}" type="presOf" srcId="{19CEDBDC-3D91-4784-BCA7-FC6296C22765}" destId="{27064966-5F66-48DA-804C-C10B6D5E49B1}" srcOrd="0" destOrd="0" presId="urn:microsoft.com/office/officeart/2005/8/layout/chevron1"/>
    <dgm:cxn modelId="{F85187B6-E042-4470-B50E-CE0B3EB4D0D3}" type="presOf" srcId="{ED9081DB-6850-4D9B-879D-053B634F089F}" destId="{DBC5649A-6038-4653-AEE2-90E4E2A4F52A}" srcOrd="0" destOrd="0" presId="urn:microsoft.com/office/officeart/2005/8/layout/chevron1"/>
    <dgm:cxn modelId="{1DC31DB0-DCF0-4663-AF24-96AF7084C65B}" type="presOf" srcId="{BE47A465-5C3D-4020-AB84-01399A058C13}" destId="{30771680-7BB2-49C6-A81A-C96D73E1EB7A}" srcOrd="0" destOrd="0" presId="urn:microsoft.com/office/officeart/2005/8/layout/chevron1"/>
    <dgm:cxn modelId="{1019C6EA-838B-438E-9F7A-A834E7D8032E}" type="presOf" srcId="{EBA0BF6E-F0D6-4443-8D74-11386105CD27}" destId="{5932FD5C-480A-4F5B-8D99-6FEBB0CD898E}" srcOrd="0" destOrd="0" presId="urn:microsoft.com/office/officeart/2005/8/layout/chevron1"/>
    <dgm:cxn modelId="{2FB72481-975B-49DA-82B7-28F8DEEEA6E6}" srcId="{BE47A465-5C3D-4020-AB84-01399A058C13}" destId="{9B4D3D45-7D39-4963-93B1-26C3B42C1C8B}" srcOrd="5" destOrd="0" parTransId="{0C3DD1F8-F642-453E-91E5-832AC17A5068}" sibTransId="{244E0E95-E894-4D2E-81A1-F468A3B25DFE}"/>
    <dgm:cxn modelId="{A9DC4C8E-8C16-469A-9B3F-0EC73A0D99BF}" type="presOf" srcId="{32954945-ECF0-4385-AFC2-FC8810FCFF64}" destId="{02DDF482-0297-4932-BD0E-2EA058392DD5}" srcOrd="0" destOrd="0" presId="urn:microsoft.com/office/officeart/2005/8/layout/chevron1"/>
    <dgm:cxn modelId="{9EC03626-AA97-40EB-B3CF-9590FFA30B78}" type="presOf" srcId="{9B4D3D45-7D39-4963-93B1-26C3B42C1C8B}" destId="{7C4E39F3-43E4-4B9E-B42F-297D99F9CAD6}" srcOrd="0" destOrd="0" presId="urn:microsoft.com/office/officeart/2005/8/layout/chevron1"/>
    <dgm:cxn modelId="{71D1AEF1-85DA-4B00-A6ED-65B1395A953C}" srcId="{BE47A465-5C3D-4020-AB84-01399A058C13}" destId="{79B4A249-D8CE-4955-BB14-A34706E22D9B}" srcOrd="4" destOrd="0" parTransId="{E79CFABB-91CE-4BC5-83B2-E2AA105383B0}" sibTransId="{A1D5E73A-ED8E-48D7-A37F-9517F6A288CD}"/>
    <dgm:cxn modelId="{B0DED9EB-EF23-4E6F-BB22-67E350E3CDF6}" type="presParOf" srcId="{30771680-7BB2-49C6-A81A-C96D73E1EB7A}" destId="{5932FD5C-480A-4F5B-8D99-6FEBB0CD898E}" srcOrd="0" destOrd="0" presId="urn:microsoft.com/office/officeart/2005/8/layout/chevron1"/>
    <dgm:cxn modelId="{6961B6B4-4B3A-4599-8955-0106DA412F21}" type="presParOf" srcId="{30771680-7BB2-49C6-A81A-C96D73E1EB7A}" destId="{930886F0-FB67-4DB1-9E1E-17F0CD545E98}" srcOrd="1" destOrd="0" presId="urn:microsoft.com/office/officeart/2005/8/layout/chevron1"/>
    <dgm:cxn modelId="{A04B621F-1918-40F1-A665-A4FF11585EA6}" type="presParOf" srcId="{30771680-7BB2-49C6-A81A-C96D73E1EB7A}" destId="{02DDF482-0297-4932-BD0E-2EA058392DD5}" srcOrd="2" destOrd="0" presId="urn:microsoft.com/office/officeart/2005/8/layout/chevron1"/>
    <dgm:cxn modelId="{47C1C738-0FA3-4992-B69E-8B3A7F69B16B}" type="presParOf" srcId="{30771680-7BB2-49C6-A81A-C96D73E1EB7A}" destId="{858A5008-BD1D-4838-A839-A46515519D7A}" srcOrd="3" destOrd="0" presId="urn:microsoft.com/office/officeart/2005/8/layout/chevron1"/>
    <dgm:cxn modelId="{25E31A7C-7799-4B0E-AF6D-D3AEBFC5711A}" type="presParOf" srcId="{30771680-7BB2-49C6-A81A-C96D73E1EB7A}" destId="{27064966-5F66-48DA-804C-C10B6D5E49B1}" srcOrd="4" destOrd="0" presId="urn:microsoft.com/office/officeart/2005/8/layout/chevron1"/>
    <dgm:cxn modelId="{A522EFC8-BEAE-4150-B7A2-D28A8459476F}" type="presParOf" srcId="{30771680-7BB2-49C6-A81A-C96D73E1EB7A}" destId="{F7FA5AD0-6C64-49B6-A20A-57DD134CB560}" srcOrd="5" destOrd="0" presId="urn:microsoft.com/office/officeart/2005/8/layout/chevron1"/>
    <dgm:cxn modelId="{6C8FA376-2BBF-44A3-ADE6-0AE4BF8D0CE6}" type="presParOf" srcId="{30771680-7BB2-49C6-A81A-C96D73E1EB7A}" destId="{DBC5649A-6038-4653-AEE2-90E4E2A4F52A}" srcOrd="6" destOrd="0" presId="urn:microsoft.com/office/officeart/2005/8/layout/chevron1"/>
    <dgm:cxn modelId="{5542CC86-FA1B-4A74-9D0D-53891BCE4D76}" type="presParOf" srcId="{30771680-7BB2-49C6-A81A-C96D73E1EB7A}" destId="{EFDBF232-6F91-4AD0-88D9-4D5C111C17C8}" srcOrd="7" destOrd="0" presId="urn:microsoft.com/office/officeart/2005/8/layout/chevron1"/>
    <dgm:cxn modelId="{CFD1435C-2608-4AA1-A0A4-91C05322F4A0}" type="presParOf" srcId="{30771680-7BB2-49C6-A81A-C96D73E1EB7A}" destId="{3E7C5842-6706-4118-AE7A-2C987089C8F4}" srcOrd="8" destOrd="0" presId="urn:microsoft.com/office/officeart/2005/8/layout/chevron1"/>
    <dgm:cxn modelId="{3DF6787A-F36E-432C-A623-51F2C330FA6F}" type="presParOf" srcId="{30771680-7BB2-49C6-A81A-C96D73E1EB7A}" destId="{7FB51D37-FA7F-419C-8036-2306659E1D82}" srcOrd="9" destOrd="0" presId="urn:microsoft.com/office/officeart/2005/8/layout/chevron1"/>
    <dgm:cxn modelId="{2E3C9048-5CCA-4755-9406-BAD18D18BC01}" type="presParOf" srcId="{30771680-7BB2-49C6-A81A-C96D73E1EB7A}" destId="{7C4E39F3-43E4-4B9E-B42F-297D99F9CAD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7A465-5C3D-4020-AB84-01399A058C1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ECFB447-6887-4FF5-83C3-7B87A6AAAC88}">
      <dgm:prSet phldrT="[Текст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www.khvbti.ru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34599-1D89-423C-BFCA-B4F526CBA1FB}" type="parTrans" cxnId="{C0C6DEC0-BBE3-4BA7-9D93-BE6797B25B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26AC74-2EB9-4575-A6F4-72011D94E2F1}" type="sibTrans" cxnId="{C0C6DEC0-BBE3-4BA7-9D93-BE6797B25B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A0BF6E-F0D6-4443-8D74-11386105CD27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Отчеты об оценке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3C235-2405-45E1-8F15-B8D1E865045A}" type="parTrans" cxnId="{5778716C-5950-4DC1-8360-B06659BAEF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BD5D18-CED2-4576-975F-9E824C7911D4}" type="sibTrans" cxnId="{5778716C-5950-4DC1-8360-B06659BAEF3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954945-ECF0-4385-AFC2-FC8810FCFF6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 об итогах ГКО 2019г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7283E-469C-487B-9F05-4CB9AF036F0D}" type="sibTrans" cxnId="{17EC8B51-C112-4174-89BF-A2383DA24A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2457AE-FD2D-4D84-84DB-CAEB6AF5A66D}" type="parTrans" cxnId="{17EC8B51-C112-4174-89BF-A2383DA24A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771680-7BB2-49C6-A81A-C96D73E1EB7A}" type="pres">
      <dgm:prSet presAssocID="{BE47A465-5C3D-4020-AB84-01399A058C13}" presName="Name0" presStyleCnt="0">
        <dgm:presLayoutVars>
          <dgm:dir/>
          <dgm:animLvl val="lvl"/>
          <dgm:resizeHandles val="exact"/>
        </dgm:presLayoutVars>
      </dgm:prSet>
      <dgm:spPr/>
    </dgm:pt>
    <dgm:pt modelId="{90060CF6-5AAA-4B41-B958-AB4486E75829}" type="pres">
      <dgm:prSet presAssocID="{4ECFB447-6887-4FF5-83C3-7B87A6AAAC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2DAF5-4C6F-4324-A4FA-BB972073BC0F}" type="pres">
      <dgm:prSet presAssocID="{9326AC74-2EB9-4575-A6F4-72011D94E2F1}" presName="parTxOnlySpace" presStyleCnt="0"/>
      <dgm:spPr/>
    </dgm:pt>
    <dgm:pt modelId="{5932FD5C-480A-4F5B-8D99-6FEBB0CD898E}" type="pres">
      <dgm:prSet presAssocID="{EBA0BF6E-F0D6-4443-8D74-11386105CD2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886F0-FB67-4DB1-9E1E-17F0CD545E98}" type="pres">
      <dgm:prSet presAssocID="{49BD5D18-CED2-4576-975F-9E824C7911D4}" presName="parTxOnlySpace" presStyleCnt="0"/>
      <dgm:spPr/>
    </dgm:pt>
    <dgm:pt modelId="{02DDF482-0297-4932-BD0E-2EA058392DD5}" type="pres">
      <dgm:prSet presAssocID="{32954945-ECF0-4385-AFC2-FC8810FCFF64}" presName="parTxOnly" presStyleLbl="node1" presStyleIdx="2" presStyleCnt="3" custScaleX="117848" custLinFactNeighborX="6913" custLinFactNeighborY="10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C8B51-C112-4174-89BF-A2383DA24A21}" srcId="{BE47A465-5C3D-4020-AB84-01399A058C13}" destId="{32954945-ECF0-4385-AFC2-FC8810FCFF64}" srcOrd="2" destOrd="0" parTransId="{972457AE-FD2D-4D84-84DB-CAEB6AF5A66D}" sibTransId="{2417283E-469C-487B-9F05-4CB9AF036F0D}"/>
    <dgm:cxn modelId="{BBB9ED85-6A47-4419-AEEA-6F3C48981581}" type="presOf" srcId="{4ECFB447-6887-4FF5-83C3-7B87A6AAAC88}" destId="{90060CF6-5AAA-4B41-B958-AB4486E75829}" srcOrd="0" destOrd="0" presId="urn:microsoft.com/office/officeart/2005/8/layout/chevron1"/>
    <dgm:cxn modelId="{C0C6DEC0-BBE3-4BA7-9D93-BE6797B25BC9}" srcId="{BE47A465-5C3D-4020-AB84-01399A058C13}" destId="{4ECFB447-6887-4FF5-83C3-7B87A6AAAC88}" srcOrd="0" destOrd="0" parTransId="{E5334599-1D89-423C-BFCA-B4F526CBA1FB}" sibTransId="{9326AC74-2EB9-4575-A6F4-72011D94E2F1}"/>
    <dgm:cxn modelId="{B4EA3A2E-50BB-46F0-8FAE-6E76CCB9F92E}" type="presOf" srcId="{32954945-ECF0-4385-AFC2-FC8810FCFF64}" destId="{02DDF482-0297-4932-BD0E-2EA058392DD5}" srcOrd="0" destOrd="0" presId="urn:microsoft.com/office/officeart/2005/8/layout/chevron1"/>
    <dgm:cxn modelId="{12DC974B-B306-413D-B6F5-5BF8E80025F0}" type="presOf" srcId="{BE47A465-5C3D-4020-AB84-01399A058C13}" destId="{30771680-7BB2-49C6-A81A-C96D73E1EB7A}" srcOrd="0" destOrd="0" presId="urn:microsoft.com/office/officeart/2005/8/layout/chevron1"/>
    <dgm:cxn modelId="{5778716C-5950-4DC1-8360-B06659BAEF34}" srcId="{BE47A465-5C3D-4020-AB84-01399A058C13}" destId="{EBA0BF6E-F0D6-4443-8D74-11386105CD27}" srcOrd="1" destOrd="0" parTransId="{FD33C235-2405-45E1-8F15-B8D1E865045A}" sibTransId="{49BD5D18-CED2-4576-975F-9E824C7911D4}"/>
    <dgm:cxn modelId="{F9612369-7B34-40CA-AAFD-DEA83BE6E19A}" type="presOf" srcId="{EBA0BF6E-F0D6-4443-8D74-11386105CD27}" destId="{5932FD5C-480A-4F5B-8D99-6FEBB0CD898E}" srcOrd="0" destOrd="0" presId="urn:microsoft.com/office/officeart/2005/8/layout/chevron1"/>
    <dgm:cxn modelId="{C740AA3B-E98F-4829-A327-5639529D208F}" type="presParOf" srcId="{30771680-7BB2-49C6-A81A-C96D73E1EB7A}" destId="{90060CF6-5AAA-4B41-B958-AB4486E75829}" srcOrd="0" destOrd="0" presId="urn:microsoft.com/office/officeart/2005/8/layout/chevron1"/>
    <dgm:cxn modelId="{E5320177-7AF9-43D4-AC2A-FCCDB867646D}" type="presParOf" srcId="{30771680-7BB2-49C6-A81A-C96D73E1EB7A}" destId="{D432DAF5-4C6F-4324-A4FA-BB972073BC0F}" srcOrd="1" destOrd="0" presId="urn:microsoft.com/office/officeart/2005/8/layout/chevron1"/>
    <dgm:cxn modelId="{E0F9581F-E32B-47D5-8E6A-2AF8B6DE472D}" type="presParOf" srcId="{30771680-7BB2-49C6-A81A-C96D73E1EB7A}" destId="{5932FD5C-480A-4F5B-8D99-6FEBB0CD898E}" srcOrd="2" destOrd="0" presId="urn:microsoft.com/office/officeart/2005/8/layout/chevron1"/>
    <dgm:cxn modelId="{AE1AADF1-0FFB-4A99-BFB7-719E3F12048E}" type="presParOf" srcId="{30771680-7BB2-49C6-A81A-C96D73E1EB7A}" destId="{930886F0-FB67-4DB1-9E1E-17F0CD545E98}" srcOrd="3" destOrd="0" presId="urn:microsoft.com/office/officeart/2005/8/layout/chevron1"/>
    <dgm:cxn modelId="{0CA6C4B3-2852-47BC-B4B4-65E8920151C3}" type="presParOf" srcId="{30771680-7BB2-49C6-A81A-C96D73E1EB7A}" destId="{02DDF482-0297-4932-BD0E-2EA058392D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938930-5EA4-4839-9E18-352B99EB456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DC4C774-EEE5-4C1B-AB09-506D9A90DB3C}" type="pres">
      <dgm:prSet presAssocID="{7A938930-5EA4-4839-9E18-352B99EB456E}" presName="linearFlow" presStyleCnt="0">
        <dgm:presLayoutVars>
          <dgm:dir/>
          <dgm:resizeHandles val="exact"/>
        </dgm:presLayoutVars>
      </dgm:prSet>
      <dgm:spPr/>
    </dgm:pt>
  </dgm:ptLst>
  <dgm:cxnLst>
    <dgm:cxn modelId="{0C37FA8E-A309-4ADF-940B-1C71FD0BBDC3}" type="presOf" srcId="{7A938930-5EA4-4839-9E18-352B99EB456E}" destId="{0DC4C774-EEE5-4C1B-AB09-506D9A90DB3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898074-7A1F-4D53-8217-0E601470847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E114C-6829-4319-BEA5-4C1B6750E24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8FFC9-09C2-4675-85FB-B000561CC6AE}" type="parTrans" cxnId="{5C9D9FB8-E719-405C-9983-2748EFB47D3A}">
      <dgm:prSet/>
      <dgm:spPr/>
      <dgm:t>
        <a:bodyPr/>
        <a:lstStyle/>
        <a:p>
          <a:endParaRPr lang="ru-RU"/>
        </a:p>
      </dgm:t>
    </dgm:pt>
    <dgm:pt modelId="{EC8AE813-29E4-4A58-954F-075D9097F96E}" type="sibTrans" cxnId="{5C9D9FB8-E719-405C-9983-2748EFB47D3A}">
      <dgm:prSet/>
      <dgm:spPr/>
      <dgm:t>
        <a:bodyPr/>
        <a:lstStyle/>
        <a:p>
          <a:endParaRPr lang="ru-RU"/>
        </a:p>
      </dgm:t>
    </dgm:pt>
    <dgm:pt modelId="{0E7A641B-210F-433C-A73E-9090E44FBDE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Том 1. Общая часть.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C38D3-74DD-4D9C-A269-BB190416DB64}" type="parTrans" cxnId="{E6C3ADD4-8F8A-4276-9626-A091080ED3AE}">
      <dgm:prSet/>
      <dgm:spPr/>
      <dgm:t>
        <a:bodyPr/>
        <a:lstStyle/>
        <a:p>
          <a:endParaRPr lang="ru-RU"/>
        </a:p>
      </dgm:t>
    </dgm:pt>
    <dgm:pt modelId="{7D1B77C0-CEB9-4007-AB71-9EF33DCC84F8}" type="sibTrans" cxnId="{E6C3ADD4-8F8A-4276-9626-A091080ED3AE}">
      <dgm:prSet/>
      <dgm:spPr/>
      <dgm:t>
        <a:bodyPr/>
        <a:lstStyle/>
        <a:p>
          <a:endParaRPr lang="ru-RU"/>
        </a:p>
      </dgm:t>
    </dgm:pt>
    <dgm:pt modelId="{A9AB2611-F5BE-4AEE-9E9D-B91AD071C51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Том 2. Определение кадастровой стоимости земельных участков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AB68A-7125-4D4E-81AB-4F48859DF697}" type="parTrans" cxnId="{09ABAAF0-65A7-4D91-907C-ED830522C92D}">
      <dgm:prSet/>
      <dgm:spPr/>
      <dgm:t>
        <a:bodyPr/>
        <a:lstStyle/>
        <a:p>
          <a:endParaRPr lang="ru-RU"/>
        </a:p>
      </dgm:t>
    </dgm:pt>
    <dgm:pt modelId="{EB27BEBD-CA2A-40BF-9F61-BF9B25C77615}" type="sibTrans" cxnId="{09ABAAF0-65A7-4D91-907C-ED830522C92D}">
      <dgm:prSet/>
      <dgm:spPr/>
      <dgm:t>
        <a:bodyPr/>
        <a:lstStyle/>
        <a:p>
          <a:endParaRPr lang="ru-RU"/>
        </a:p>
      </dgm:t>
    </dgm:pt>
    <dgm:pt modelId="{A40222BE-4617-44ED-9695-F02D2EF03E2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Приложение 1. Исходные данные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                  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Приложение 1.5. Результаты обработки Перечня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E51F0B3-4073-4972-BE2A-38EAA827E513}" type="parTrans" cxnId="{59BEB9D1-7C3A-43BE-B38C-E43B4DE116AB}">
      <dgm:prSet/>
      <dgm:spPr/>
      <dgm:t>
        <a:bodyPr/>
        <a:lstStyle/>
        <a:p>
          <a:endParaRPr lang="ru-RU"/>
        </a:p>
      </dgm:t>
    </dgm:pt>
    <dgm:pt modelId="{9D4BB4AB-DFFF-4FC2-960E-58B8E7F297FB}" type="sibTrans" cxnId="{59BEB9D1-7C3A-43BE-B38C-E43B4DE116AB}">
      <dgm:prSet/>
      <dgm:spPr/>
      <dgm:t>
        <a:bodyPr/>
        <a:lstStyle/>
        <a:p>
          <a:endParaRPr lang="ru-RU"/>
        </a:p>
      </dgm:t>
    </dgm:pt>
    <dgm:pt modelId="{3D09F2F4-3713-4B4C-AB5E-2C4FEB86BBA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 3. Определение кадастровой стоимости объектов капитального строительства 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 исключением группы «Многоквартирные дома (средне- и многоэтажной жилой застройки) и общежитий» и подгруппы «Паркинги (</a:t>
          </a:r>
          <a:r>
            <a:rPr lang="ru-RU" sz="1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мишино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-места)»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DD65A-11C4-4874-8782-30CDB5E92924}" type="parTrans" cxnId="{F3E00108-BE92-4AB1-AAC6-5133E39DE5FB}">
      <dgm:prSet/>
      <dgm:spPr/>
      <dgm:t>
        <a:bodyPr/>
        <a:lstStyle/>
        <a:p>
          <a:endParaRPr lang="ru-RU"/>
        </a:p>
      </dgm:t>
    </dgm:pt>
    <dgm:pt modelId="{E6C886F6-1B1E-45FA-BB92-B057A1FDEEF0}" type="sibTrans" cxnId="{F3E00108-BE92-4AB1-AAC6-5133E39DE5FB}">
      <dgm:prSet/>
      <dgm:spPr/>
      <dgm:t>
        <a:bodyPr/>
        <a:lstStyle/>
        <a:p>
          <a:endParaRPr lang="ru-RU"/>
        </a:p>
      </dgm:t>
    </dgm:pt>
    <dgm:pt modelId="{18BD26F5-9CF1-4AC0-89F6-5EC2F51C8BD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 4. Определение кадастровой стоимости объектов группы «Многоквартирные дома средне- и многоэтажной жилой застройки и общежитий» и подгруппы «Паркинги (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мишино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-места)»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F2BB7-284F-4EB7-BADD-91E187C3BFCD}" type="parTrans" cxnId="{3BB7E6FF-44B3-4E57-8D4A-5253443677E3}">
      <dgm:prSet/>
      <dgm:spPr/>
      <dgm:t>
        <a:bodyPr/>
        <a:lstStyle/>
        <a:p>
          <a:endParaRPr lang="ru-RU"/>
        </a:p>
      </dgm:t>
    </dgm:pt>
    <dgm:pt modelId="{55170B33-4CFA-4F36-824F-13100EB23D72}" type="sibTrans" cxnId="{3BB7E6FF-44B3-4E57-8D4A-5253443677E3}">
      <dgm:prSet/>
      <dgm:spPr/>
      <dgm:t>
        <a:bodyPr/>
        <a:lstStyle/>
        <a:p>
          <a:endParaRPr lang="ru-RU"/>
        </a:p>
      </dgm:t>
    </dgm:pt>
    <dgm:pt modelId="{CD9585A8-02C2-4850-B015-7ACD17ED03AE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2"/>
            </a:rPr>
            <a:t>Приложение 3.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2"/>
            </a:rPr>
            <a:t>Сведения о результатах определения КС индивидуально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38EFABE4-8110-4F66-9A30-7E9F1EB6F192}" type="parTrans" cxnId="{4BB7CCB9-77AF-4D6E-902B-3E29CF27ACAE}">
      <dgm:prSet/>
      <dgm:spPr/>
      <dgm:t>
        <a:bodyPr/>
        <a:lstStyle/>
        <a:p>
          <a:endParaRPr lang="ru-RU"/>
        </a:p>
      </dgm:t>
    </dgm:pt>
    <dgm:pt modelId="{AA053D35-D8E3-4ED9-94EE-4C6A98A01CE4}" type="sibTrans" cxnId="{4BB7CCB9-77AF-4D6E-902B-3E29CF27ACAE}">
      <dgm:prSet/>
      <dgm:spPr/>
      <dgm:t>
        <a:bodyPr/>
        <a:lstStyle/>
        <a:p>
          <a:endParaRPr lang="ru-RU"/>
        </a:p>
      </dgm:t>
    </dgm:pt>
    <dgm:pt modelId="{015D3009-3FE4-4774-96AE-96A55676BAD7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3"/>
            </a:rPr>
            <a:t>Приложение 4.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3"/>
            </a:rPr>
            <a:t>Справка о замечаниях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52C0205F-B12C-46E7-B4EA-D17E8AB2B09B}" type="parTrans" cxnId="{1D25D319-8F12-4549-9BF8-44CEF52EB597}">
      <dgm:prSet/>
      <dgm:spPr/>
      <dgm:t>
        <a:bodyPr/>
        <a:lstStyle/>
        <a:p>
          <a:endParaRPr lang="ru-RU"/>
        </a:p>
      </dgm:t>
    </dgm:pt>
    <dgm:pt modelId="{FD04107C-33E5-4234-9FEA-4DF8E2CC4F66}" type="sibTrans" cxnId="{1D25D319-8F12-4549-9BF8-44CEF52EB597}">
      <dgm:prSet/>
      <dgm:spPr/>
      <dgm:t>
        <a:bodyPr/>
        <a:lstStyle/>
        <a:p>
          <a:endParaRPr lang="ru-RU"/>
        </a:p>
      </dgm:t>
    </dgm:pt>
    <dgm:pt modelId="{3C81A835-E594-45F3-AE86-B42420F671CE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4"/>
            </a:rPr>
            <a:t>Приложение 5.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4"/>
            </a:rPr>
            <a:t>Файлы в формате XML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A4D4B35E-17FF-47A0-9E4C-3756AF55B789}" type="parTrans" cxnId="{D29C11CD-41BE-40D6-818C-F405F2126349}">
      <dgm:prSet/>
      <dgm:spPr/>
      <dgm:t>
        <a:bodyPr/>
        <a:lstStyle/>
        <a:p>
          <a:endParaRPr lang="ru-RU"/>
        </a:p>
      </dgm:t>
    </dgm:pt>
    <dgm:pt modelId="{6D51CC1B-43E6-4FAB-BE24-E4152F6B8598}" type="sibTrans" cxnId="{D29C11CD-41BE-40D6-818C-F405F2126349}">
      <dgm:prSet/>
      <dgm:spPr/>
      <dgm:t>
        <a:bodyPr/>
        <a:lstStyle/>
        <a:p>
          <a:endParaRPr lang="ru-RU"/>
        </a:p>
      </dgm:t>
    </dgm:pt>
    <dgm:pt modelId="{BBEA39DC-38BC-4F27-97F4-5C08B355766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5"/>
            </a:rPr>
            <a:t>Приложение 6.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5"/>
            </a:rPr>
            <a:t>Сведения и материалы, доступ к которым ограничен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3F51BD68-4D62-434F-AABD-6EC6D8135088}" type="parTrans" cxnId="{6A1B0502-AC95-4851-98C4-66A95D5B28D9}">
      <dgm:prSet/>
      <dgm:spPr/>
      <dgm:t>
        <a:bodyPr/>
        <a:lstStyle/>
        <a:p>
          <a:endParaRPr lang="ru-RU"/>
        </a:p>
      </dgm:t>
    </dgm:pt>
    <dgm:pt modelId="{823AA3A9-4B68-4999-A202-5906192652C4}" type="sibTrans" cxnId="{6A1B0502-AC95-4851-98C4-66A95D5B28D9}">
      <dgm:prSet/>
      <dgm:spPr/>
      <dgm:t>
        <a:bodyPr/>
        <a:lstStyle/>
        <a:p>
          <a:endParaRPr lang="ru-RU"/>
        </a:p>
      </dgm:t>
    </dgm:pt>
    <dgm:pt modelId="{1C61C54B-2B98-4464-81EC-0331060FEC35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xmlns:r="http://schemas.openxmlformats.org/officeDocument/2006/relationships" r:id="rId6"/>
            </a:rPr>
            <a:t>Приложение 2. Результаты определения КС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Приложение 2.5. Расчет КС ОКС                         Приложение 2.6. Расчет КС ЗУ                Приложение 2.7. Результаты КС ОКС                       Приложение 2.8.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rPr>
            <a:t>Результаты КС ЗУ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                                                      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E6A389D9-0642-44F0-99B0-397A5812E3CD}" type="parTrans" cxnId="{C2A3B3C5-B247-4109-B016-E4ECF4EF80E8}">
      <dgm:prSet/>
      <dgm:spPr/>
      <dgm:t>
        <a:bodyPr/>
        <a:lstStyle/>
        <a:p>
          <a:endParaRPr lang="ru-RU"/>
        </a:p>
      </dgm:t>
    </dgm:pt>
    <dgm:pt modelId="{0574FD48-834E-4FD8-8C09-0EB4158E1947}" type="sibTrans" cxnId="{C2A3B3C5-B247-4109-B016-E4ECF4EF80E8}">
      <dgm:prSet/>
      <dgm:spPr/>
      <dgm:t>
        <a:bodyPr/>
        <a:lstStyle/>
        <a:p>
          <a:endParaRPr lang="ru-RU"/>
        </a:p>
      </dgm:t>
    </dgm:pt>
    <dgm:pt modelId="{1A13505C-3ED2-465E-8122-F48C373FE4F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Приложения к отчету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0083E-5EC7-4EC4-9805-1FB53EAC05A8}" type="sibTrans" cxnId="{DB22193B-C933-4AC6-9A0E-FC3D8F830EEA}">
      <dgm:prSet/>
      <dgm:spPr/>
      <dgm:t>
        <a:bodyPr/>
        <a:lstStyle/>
        <a:p>
          <a:endParaRPr lang="ru-RU"/>
        </a:p>
      </dgm:t>
    </dgm:pt>
    <dgm:pt modelId="{0F086E0A-B026-4184-A8C0-4D73ABB5AC11}" type="parTrans" cxnId="{DB22193B-C933-4AC6-9A0E-FC3D8F830EEA}">
      <dgm:prSet/>
      <dgm:spPr/>
      <dgm:t>
        <a:bodyPr/>
        <a:lstStyle/>
        <a:p>
          <a:endParaRPr lang="ru-RU"/>
        </a:p>
      </dgm:t>
    </dgm:pt>
    <dgm:pt modelId="{0AA2E616-EB66-41B3-B607-6B14B1B46FD1}" type="pres">
      <dgm:prSet presAssocID="{F4898074-7A1F-4D53-8217-0E60147084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F52F9-97CA-459A-9C0D-7291B79DEE35}" type="pres">
      <dgm:prSet presAssocID="{956E114C-6829-4319-BEA5-4C1B6750E24F}" presName="composite" presStyleCnt="0"/>
      <dgm:spPr/>
    </dgm:pt>
    <dgm:pt modelId="{172406C0-8D7E-4D5B-BC02-2C9D6D7A569D}" type="pres">
      <dgm:prSet presAssocID="{956E114C-6829-4319-BEA5-4C1B6750E24F}" presName="parTx" presStyleLbl="alignNode1" presStyleIdx="0" presStyleCnt="2" custScaleY="95677" custLinFactY="-57628" custLinFactNeighborX="-20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3B649-CBDE-48E8-B614-23E71D816381}" type="pres">
      <dgm:prSet presAssocID="{956E114C-6829-4319-BEA5-4C1B6750E24F}" presName="desTx" presStyleLbl="alignAccFollowNode1" presStyleIdx="0" presStyleCnt="2" custScaleY="104090" custLinFactNeighborX="-91" custLinFactNeighborY="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83E34-AD76-4777-8ACF-1B8224033B3B}" type="pres">
      <dgm:prSet presAssocID="{EC8AE813-29E4-4A58-954F-075D9097F96E}" presName="space" presStyleCnt="0"/>
      <dgm:spPr/>
    </dgm:pt>
    <dgm:pt modelId="{AEFAA137-16C4-4D88-A01E-3D3F915242AC}" type="pres">
      <dgm:prSet presAssocID="{1A13505C-3ED2-465E-8122-F48C373FE4FF}" presName="composite" presStyleCnt="0"/>
      <dgm:spPr/>
    </dgm:pt>
    <dgm:pt modelId="{3330B5B4-118E-4F54-AEDC-53DC085682CF}" type="pres">
      <dgm:prSet presAssocID="{1A13505C-3ED2-465E-8122-F48C373FE4FF}" presName="parTx" presStyleLbl="alignNode1" presStyleIdx="1" presStyleCnt="2" custScaleX="100043" custScaleY="101017" custLinFactY="-477143" custLinFactNeighborX="-4530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70C56-485B-4032-9CF1-1EC44BB958EB}" type="pres">
      <dgm:prSet presAssocID="{1A13505C-3ED2-465E-8122-F48C373FE4FF}" presName="desTx" presStyleLbl="alignAccFollowNode1" presStyleIdx="1" presStyleCnt="2" custScaleX="100020" custScaleY="96401" custLinFactNeighborX="-4731" custLinFactNeighborY="-4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0DA7C-DA61-4B06-98EC-63953297B576}" type="presOf" srcId="{3C81A835-E594-45F3-AE86-B42420F671CE}" destId="{61870C56-485B-4032-9CF1-1EC44BB958EB}" srcOrd="0" destOrd="4" presId="urn:microsoft.com/office/officeart/2005/8/layout/hList1"/>
    <dgm:cxn modelId="{EA791EF9-ED11-4AB4-92F3-72FFCF0BE666}" type="presOf" srcId="{1A13505C-3ED2-465E-8122-F48C373FE4FF}" destId="{3330B5B4-118E-4F54-AEDC-53DC085682CF}" srcOrd="0" destOrd="0" presId="urn:microsoft.com/office/officeart/2005/8/layout/hList1"/>
    <dgm:cxn modelId="{B4360F8E-F5FB-451D-A85E-138472D5E050}" type="presOf" srcId="{BBEA39DC-38BC-4F27-97F4-5C08B3557661}" destId="{61870C56-485B-4032-9CF1-1EC44BB958EB}" srcOrd="0" destOrd="5" presId="urn:microsoft.com/office/officeart/2005/8/layout/hList1"/>
    <dgm:cxn modelId="{47361A43-2547-4E20-86BF-1E5EB4CAB60D}" type="presOf" srcId="{956E114C-6829-4319-BEA5-4C1B6750E24F}" destId="{172406C0-8D7E-4D5B-BC02-2C9D6D7A569D}" srcOrd="0" destOrd="0" presId="urn:microsoft.com/office/officeart/2005/8/layout/hList1"/>
    <dgm:cxn modelId="{B8384512-304E-40AD-A310-B0C7926C731D}" type="presOf" srcId="{0E7A641B-210F-433C-A73E-9090E44FBDEB}" destId="{2A53B649-CBDE-48E8-B614-23E71D816381}" srcOrd="0" destOrd="0" presId="urn:microsoft.com/office/officeart/2005/8/layout/hList1"/>
    <dgm:cxn modelId="{E6C3ADD4-8F8A-4276-9626-A091080ED3AE}" srcId="{956E114C-6829-4319-BEA5-4C1B6750E24F}" destId="{0E7A641B-210F-433C-A73E-9090E44FBDEB}" srcOrd="0" destOrd="0" parTransId="{3D3C38D3-74DD-4D9C-A269-BB190416DB64}" sibTransId="{7D1B77C0-CEB9-4007-AB71-9EF33DCC84F8}"/>
    <dgm:cxn modelId="{6584A3BA-F363-4BCB-8FEC-859CC5FBC9B7}" type="presOf" srcId="{1C61C54B-2B98-4464-81EC-0331060FEC35}" destId="{61870C56-485B-4032-9CF1-1EC44BB958EB}" srcOrd="0" destOrd="1" presId="urn:microsoft.com/office/officeart/2005/8/layout/hList1"/>
    <dgm:cxn modelId="{3BB7E6FF-44B3-4E57-8D4A-5253443677E3}" srcId="{956E114C-6829-4319-BEA5-4C1B6750E24F}" destId="{18BD26F5-9CF1-4AC0-89F6-5EC2F51C8BD8}" srcOrd="3" destOrd="0" parTransId="{D42F2BB7-284F-4EB7-BADD-91E187C3BFCD}" sibTransId="{55170B33-4CFA-4F36-824F-13100EB23D72}"/>
    <dgm:cxn modelId="{12473FAB-4999-40DE-90B6-BDC14BD191E4}" type="presOf" srcId="{3D09F2F4-3713-4B4C-AB5E-2C4FEB86BBA0}" destId="{2A53B649-CBDE-48E8-B614-23E71D816381}" srcOrd="0" destOrd="2" presId="urn:microsoft.com/office/officeart/2005/8/layout/hList1"/>
    <dgm:cxn modelId="{C2A3B3C5-B247-4109-B016-E4ECF4EF80E8}" srcId="{1A13505C-3ED2-465E-8122-F48C373FE4FF}" destId="{1C61C54B-2B98-4464-81EC-0331060FEC35}" srcOrd="1" destOrd="0" parTransId="{E6A389D9-0642-44F0-99B0-397A5812E3CD}" sibTransId="{0574FD48-834E-4FD8-8C09-0EB4158E1947}"/>
    <dgm:cxn modelId="{E0099300-2DC5-4353-AE91-5FC9A429B413}" type="presOf" srcId="{F4898074-7A1F-4D53-8217-0E601470847D}" destId="{0AA2E616-EB66-41B3-B607-6B14B1B46FD1}" srcOrd="0" destOrd="0" presId="urn:microsoft.com/office/officeart/2005/8/layout/hList1"/>
    <dgm:cxn modelId="{59BEB9D1-7C3A-43BE-B38C-E43B4DE116AB}" srcId="{1A13505C-3ED2-465E-8122-F48C373FE4FF}" destId="{A40222BE-4617-44ED-9695-F02D2EF03E21}" srcOrd="0" destOrd="0" parTransId="{2E51F0B3-4073-4972-BE2A-38EAA827E513}" sibTransId="{9D4BB4AB-DFFF-4FC2-960E-58B8E7F297FB}"/>
    <dgm:cxn modelId="{5C9D9FB8-E719-405C-9983-2748EFB47D3A}" srcId="{F4898074-7A1F-4D53-8217-0E601470847D}" destId="{956E114C-6829-4319-BEA5-4C1B6750E24F}" srcOrd="0" destOrd="0" parTransId="{E198FFC9-09C2-4675-85FB-B000561CC6AE}" sibTransId="{EC8AE813-29E4-4A58-954F-075D9097F96E}"/>
    <dgm:cxn modelId="{D29C11CD-41BE-40D6-818C-F405F2126349}" srcId="{1A13505C-3ED2-465E-8122-F48C373FE4FF}" destId="{3C81A835-E594-45F3-AE86-B42420F671CE}" srcOrd="4" destOrd="0" parTransId="{A4D4B35E-17FF-47A0-9E4C-3756AF55B789}" sibTransId="{6D51CC1B-43E6-4FAB-BE24-E4152F6B8598}"/>
    <dgm:cxn modelId="{BB6693C6-CB03-4807-8B2F-4CE73459716D}" type="presOf" srcId="{015D3009-3FE4-4774-96AE-96A55676BAD7}" destId="{61870C56-485B-4032-9CF1-1EC44BB958EB}" srcOrd="0" destOrd="3" presId="urn:microsoft.com/office/officeart/2005/8/layout/hList1"/>
    <dgm:cxn modelId="{6A1B0502-AC95-4851-98C4-66A95D5B28D9}" srcId="{1A13505C-3ED2-465E-8122-F48C373FE4FF}" destId="{BBEA39DC-38BC-4F27-97F4-5C08B3557661}" srcOrd="5" destOrd="0" parTransId="{3F51BD68-4D62-434F-AABD-6EC6D8135088}" sibTransId="{823AA3A9-4B68-4999-A202-5906192652C4}"/>
    <dgm:cxn modelId="{DB22193B-C933-4AC6-9A0E-FC3D8F830EEA}" srcId="{F4898074-7A1F-4D53-8217-0E601470847D}" destId="{1A13505C-3ED2-465E-8122-F48C373FE4FF}" srcOrd="1" destOrd="0" parTransId="{0F086E0A-B026-4184-A8C0-4D73ABB5AC11}" sibTransId="{3DF0083E-5EC7-4EC4-9805-1FB53EAC05A8}"/>
    <dgm:cxn modelId="{20F4CF97-2C66-49EC-A3A8-F2304056C442}" type="presOf" srcId="{CD9585A8-02C2-4850-B015-7ACD17ED03AE}" destId="{61870C56-485B-4032-9CF1-1EC44BB958EB}" srcOrd="0" destOrd="2" presId="urn:microsoft.com/office/officeart/2005/8/layout/hList1"/>
    <dgm:cxn modelId="{F3E00108-BE92-4AB1-AAC6-5133E39DE5FB}" srcId="{956E114C-6829-4319-BEA5-4C1B6750E24F}" destId="{3D09F2F4-3713-4B4C-AB5E-2C4FEB86BBA0}" srcOrd="2" destOrd="0" parTransId="{BDADD65A-11C4-4874-8782-30CDB5E92924}" sibTransId="{E6C886F6-1B1E-45FA-BB92-B057A1FDEEF0}"/>
    <dgm:cxn modelId="{1D25D319-8F12-4549-9BF8-44CEF52EB597}" srcId="{1A13505C-3ED2-465E-8122-F48C373FE4FF}" destId="{015D3009-3FE4-4774-96AE-96A55676BAD7}" srcOrd="3" destOrd="0" parTransId="{52C0205F-B12C-46E7-B4EA-D17E8AB2B09B}" sibTransId="{FD04107C-33E5-4234-9FEA-4DF8E2CC4F66}"/>
    <dgm:cxn modelId="{E5893736-8C4A-43E0-90C0-2AC3EC325977}" type="presOf" srcId="{18BD26F5-9CF1-4AC0-89F6-5EC2F51C8BD8}" destId="{2A53B649-CBDE-48E8-B614-23E71D816381}" srcOrd="0" destOrd="3" presId="urn:microsoft.com/office/officeart/2005/8/layout/hList1"/>
    <dgm:cxn modelId="{DBB1825D-72F1-406C-9DA6-35495591273C}" type="presOf" srcId="{A40222BE-4617-44ED-9695-F02D2EF03E21}" destId="{61870C56-485B-4032-9CF1-1EC44BB958EB}" srcOrd="0" destOrd="0" presId="urn:microsoft.com/office/officeart/2005/8/layout/hList1"/>
    <dgm:cxn modelId="{4BB7CCB9-77AF-4D6E-902B-3E29CF27ACAE}" srcId="{1A13505C-3ED2-465E-8122-F48C373FE4FF}" destId="{CD9585A8-02C2-4850-B015-7ACD17ED03AE}" srcOrd="2" destOrd="0" parTransId="{38EFABE4-8110-4F66-9A30-7E9F1EB6F192}" sibTransId="{AA053D35-D8E3-4ED9-94EE-4C6A98A01CE4}"/>
    <dgm:cxn modelId="{09ABAAF0-65A7-4D91-907C-ED830522C92D}" srcId="{956E114C-6829-4319-BEA5-4C1B6750E24F}" destId="{A9AB2611-F5BE-4AEE-9E9D-B91AD071C513}" srcOrd="1" destOrd="0" parTransId="{34AAB68A-7125-4D4E-81AB-4F48859DF697}" sibTransId="{EB27BEBD-CA2A-40BF-9F61-BF9B25C77615}"/>
    <dgm:cxn modelId="{C71C0C7F-69B4-4A16-BA0F-76F48D3C1039}" type="presOf" srcId="{A9AB2611-F5BE-4AEE-9E9D-B91AD071C513}" destId="{2A53B649-CBDE-48E8-B614-23E71D816381}" srcOrd="0" destOrd="1" presId="urn:microsoft.com/office/officeart/2005/8/layout/hList1"/>
    <dgm:cxn modelId="{14D5F6D0-EA31-4E89-8D47-C968A4349BA6}" type="presParOf" srcId="{0AA2E616-EB66-41B3-B607-6B14B1B46FD1}" destId="{46BF52F9-97CA-459A-9C0D-7291B79DEE35}" srcOrd="0" destOrd="0" presId="urn:microsoft.com/office/officeart/2005/8/layout/hList1"/>
    <dgm:cxn modelId="{E7E19043-0483-4D38-9212-5F9EAED2314B}" type="presParOf" srcId="{46BF52F9-97CA-459A-9C0D-7291B79DEE35}" destId="{172406C0-8D7E-4D5B-BC02-2C9D6D7A569D}" srcOrd="0" destOrd="0" presId="urn:microsoft.com/office/officeart/2005/8/layout/hList1"/>
    <dgm:cxn modelId="{70DB5BBC-5C24-40D2-81D1-42F80D5ACD92}" type="presParOf" srcId="{46BF52F9-97CA-459A-9C0D-7291B79DEE35}" destId="{2A53B649-CBDE-48E8-B614-23E71D816381}" srcOrd="1" destOrd="0" presId="urn:microsoft.com/office/officeart/2005/8/layout/hList1"/>
    <dgm:cxn modelId="{93A6AA36-6355-4258-9D8B-611864A95E96}" type="presParOf" srcId="{0AA2E616-EB66-41B3-B607-6B14B1B46FD1}" destId="{E2F83E34-AD76-4777-8ACF-1B8224033B3B}" srcOrd="1" destOrd="0" presId="urn:microsoft.com/office/officeart/2005/8/layout/hList1"/>
    <dgm:cxn modelId="{BB40AF55-5122-4DB2-A277-2FA9A55369D9}" type="presParOf" srcId="{0AA2E616-EB66-41B3-B607-6B14B1B46FD1}" destId="{AEFAA137-16C4-4D88-A01E-3D3F915242AC}" srcOrd="2" destOrd="0" presId="urn:microsoft.com/office/officeart/2005/8/layout/hList1"/>
    <dgm:cxn modelId="{702FF119-735B-4C1B-9849-1A1292FC39D6}" type="presParOf" srcId="{AEFAA137-16C4-4D88-A01E-3D3F915242AC}" destId="{3330B5B4-118E-4F54-AEDC-53DC085682CF}" srcOrd="0" destOrd="0" presId="urn:microsoft.com/office/officeart/2005/8/layout/hList1"/>
    <dgm:cxn modelId="{EA64F871-D23F-4BB5-9EE3-C2B6E4C6AE35}" type="presParOf" srcId="{AEFAA137-16C4-4D88-A01E-3D3F915242AC}" destId="{61870C56-485B-4032-9CF1-1EC44BB958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9200-C8B1-41F2-8BFF-429BF813739B}">
      <dsp:nvSpPr>
        <dsp:cNvPr id="0" name=""/>
        <dsp:cNvSpPr/>
      </dsp:nvSpPr>
      <dsp:spPr>
        <a:xfrm>
          <a:off x="0" y="0"/>
          <a:ext cx="8343954" cy="80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Проверить характеристики объекта недвижимости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62" y="39462"/>
        <a:ext cx="8265030" cy="729453"/>
      </dsp:txXfrm>
    </dsp:sp>
    <dsp:sp modelId="{B99CA291-F014-45BD-9132-1C34ABF66990}">
      <dsp:nvSpPr>
        <dsp:cNvPr id="0" name=""/>
        <dsp:cNvSpPr/>
      </dsp:nvSpPr>
      <dsp:spPr>
        <a:xfrm>
          <a:off x="0" y="956653"/>
          <a:ext cx="8343954" cy="94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2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Ознакомиться с порядком расчета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56653"/>
        <a:ext cx="8343954" cy="942525"/>
      </dsp:txXfrm>
    </dsp:sp>
    <dsp:sp modelId="{2276AF25-FDB6-47C9-BD49-C39722E8D69F}">
      <dsp:nvSpPr>
        <dsp:cNvPr id="0" name=""/>
        <dsp:cNvSpPr/>
      </dsp:nvSpPr>
      <dsp:spPr>
        <a:xfrm>
          <a:off x="0" y="1415746"/>
          <a:ext cx="8343954" cy="1020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В случае обнаружения несоответствия характеристик или ошибки в расчетах предоставить в Учреждение обращение об ошибке, допущенной при определении кадастровой стоимости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98" y="1465544"/>
        <a:ext cx="8244358" cy="920528"/>
      </dsp:txXfrm>
    </dsp:sp>
    <dsp:sp modelId="{3B3D3608-9159-4923-93A8-D99F7B9B8722}">
      <dsp:nvSpPr>
        <dsp:cNvPr id="0" name=""/>
        <dsp:cNvSpPr/>
      </dsp:nvSpPr>
      <dsp:spPr>
        <a:xfrm>
          <a:off x="0" y="2591710"/>
          <a:ext cx="8343954" cy="82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2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При возникновении вопросов по порядку расчета и результата кадастровой стоимости предоставить в Учреждение обращение о разъяснении определения кадастровой стоимости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91710"/>
        <a:ext cx="8343954" cy="822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2FD5C-480A-4F5B-8D99-6FEBB0CD898E}">
      <dsp:nvSpPr>
        <dsp:cNvPr id="0" name=""/>
        <dsp:cNvSpPr/>
      </dsp:nvSpPr>
      <dsp:spPr>
        <a:xfrm>
          <a:off x="4119" y="247809"/>
          <a:ext cx="1532279" cy="612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 об оценке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575" y="247809"/>
        <a:ext cx="919368" cy="612911"/>
      </dsp:txXfrm>
    </dsp:sp>
    <dsp:sp modelId="{02DDF482-0297-4932-BD0E-2EA058392DD5}">
      <dsp:nvSpPr>
        <dsp:cNvPr id="0" name=""/>
        <dsp:cNvSpPr/>
      </dsp:nvSpPr>
      <dsp:spPr>
        <a:xfrm>
          <a:off x="1383170" y="247809"/>
          <a:ext cx="1532279" cy="612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 о ГКО на 01.01.2019г.</a:t>
          </a:r>
          <a:endParaRPr lang="ru-RU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9626" y="247809"/>
        <a:ext cx="919368" cy="612911"/>
      </dsp:txXfrm>
    </dsp:sp>
    <dsp:sp modelId="{27064966-5F66-48DA-804C-C10B6D5E49B1}">
      <dsp:nvSpPr>
        <dsp:cNvPr id="0" name=""/>
        <dsp:cNvSpPr/>
      </dsp:nvSpPr>
      <dsp:spPr>
        <a:xfrm>
          <a:off x="2762222" y="247809"/>
          <a:ext cx="1532279" cy="612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1.5  Результаты обработки Перечня ОН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8678" y="247809"/>
        <a:ext cx="919368" cy="612911"/>
      </dsp:txXfrm>
    </dsp:sp>
    <dsp:sp modelId="{DBC5649A-6038-4653-AEE2-90E4E2A4F52A}">
      <dsp:nvSpPr>
        <dsp:cNvPr id="0" name=""/>
        <dsp:cNvSpPr/>
      </dsp:nvSpPr>
      <dsp:spPr>
        <a:xfrm>
          <a:off x="4141274" y="247809"/>
          <a:ext cx="1532279" cy="612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2. Результаты определения КС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7730" y="247809"/>
        <a:ext cx="919368" cy="612911"/>
      </dsp:txXfrm>
    </dsp:sp>
    <dsp:sp modelId="{3E7C5842-6706-4118-AE7A-2C987089C8F4}">
      <dsp:nvSpPr>
        <dsp:cNvPr id="0" name=""/>
        <dsp:cNvSpPr/>
      </dsp:nvSpPr>
      <dsp:spPr>
        <a:xfrm>
          <a:off x="5520326" y="247809"/>
          <a:ext cx="1532279" cy="612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2.7 Сведения о величине КС </a:t>
          </a: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ОКС</a:t>
          </a:r>
          <a:endParaRPr lang="ru-RU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6782" y="247809"/>
        <a:ext cx="919368" cy="612911"/>
      </dsp:txXfrm>
    </dsp:sp>
    <dsp:sp modelId="{7C4E39F3-43E4-4B9E-B42F-297D99F9CAD6}">
      <dsp:nvSpPr>
        <dsp:cNvPr id="0" name=""/>
        <dsp:cNvSpPr/>
      </dsp:nvSpPr>
      <dsp:spPr>
        <a:xfrm>
          <a:off x="6899378" y="247809"/>
          <a:ext cx="1532279" cy="612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2.8 Сведения о величине КС </a:t>
          </a: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</a:t>
          </a:r>
          <a:endParaRPr lang="ru-RU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5834" y="247809"/>
        <a:ext cx="919368" cy="612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60CF6-5AAA-4B41-B958-AB4486E75829}">
      <dsp:nvSpPr>
        <dsp:cNvPr id="0" name=""/>
        <dsp:cNvSpPr/>
      </dsp:nvSpPr>
      <dsp:spPr>
        <a:xfrm>
          <a:off x="3575" y="0"/>
          <a:ext cx="2753673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www.khvbti.ru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07" y="0"/>
        <a:ext cx="2177609" cy="576064"/>
      </dsp:txXfrm>
    </dsp:sp>
    <dsp:sp modelId="{5932FD5C-480A-4F5B-8D99-6FEBB0CD898E}">
      <dsp:nvSpPr>
        <dsp:cNvPr id="0" name=""/>
        <dsp:cNvSpPr/>
      </dsp:nvSpPr>
      <dsp:spPr>
        <a:xfrm>
          <a:off x="2481881" y="0"/>
          <a:ext cx="2753673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Отчеты об оценке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9913" y="0"/>
        <a:ext cx="2177609" cy="576064"/>
      </dsp:txXfrm>
    </dsp:sp>
    <dsp:sp modelId="{02DDF482-0297-4932-BD0E-2EA058392DD5}">
      <dsp:nvSpPr>
        <dsp:cNvPr id="0" name=""/>
        <dsp:cNvSpPr/>
      </dsp:nvSpPr>
      <dsp:spPr>
        <a:xfrm>
          <a:off x="4963763" y="0"/>
          <a:ext cx="3245148" cy="57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Отчет об итогах ГКО 2019г</a:t>
          </a:r>
          <a:endParaRPr lang="ru-RU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1795" y="0"/>
        <a:ext cx="2669084" cy="576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406C0-8D7E-4D5B-BC02-2C9D6D7A569D}">
      <dsp:nvSpPr>
        <dsp:cNvPr id="0" name=""/>
        <dsp:cNvSpPr/>
      </dsp:nvSpPr>
      <dsp:spPr>
        <a:xfrm>
          <a:off x="0" y="0"/>
          <a:ext cx="3689285" cy="358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689285" cy="358214"/>
      </dsp:txXfrm>
    </dsp:sp>
    <dsp:sp modelId="{2A53B649-CBDE-48E8-B614-23E71D816381}">
      <dsp:nvSpPr>
        <dsp:cNvPr id="0" name=""/>
        <dsp:cNvSpPr/>
      </dsp:nvSpPr>
      <dsp:spPr>
        <a:xfrm>
          <a:off x="17" y="319118"/>
          <a:ext cx="3689285" cy="3412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Том 1. Общая часть.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Том 2. Определение кадастровой стоимости земельных участков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 3. Определение кадастровой стоимости объектов капитального строительства 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 исключением группы «Многоквартирные дома (средне- и многоэтажной жилой застройки) и общежитий» и подгруппы «Паркинги (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мишино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-места)»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 4. Определение кадастровой стоимости объектов группы «Многоквартирные дома средне- и многоэтажной жилой застройки и общежитий» и подгруппы «Паркинги (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мишино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-места)»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" y="319118"/>
        <a:ext cx="3689285" cy="3412889"/>
      </dsp:txXfrm>
    </dsp:sp>
    <dsp:sp modelId="{3330B5B4-118E-4F54-AEDC-53DC085682CF}">
      <dsp:nvSpPr>
        <dsp:cNvPr id="0" name=""/>
        <dsp:cNvSpPr/>
      </dsp:nvSpPr>
      <dsp:spPr>
        <a:xfrm>
          <a:off x="4042035" y="0"/>
          <a:ext cx="3690872" cy="378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Приложения к отчету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2035" y="0"/>
        <a:ext cx="3690872" cy="378207"/>
      </dsp:txXfrm>
    </dsp:sp>
    <dsp:sp modelId="{61870C56-485B-4032-9CF1-1EC44BB958EB}">
      <dsp:nvSpPr>
        <dsp:cNvPr id="0" name=""/>
        <dsp:cNvSpPr/>
      </dsp:nvSpPr>
      <dsp:spPr>
        <a:xfrm>
          <a:off x="4035044" y="360670"/>
          <a:ext cx="3690023" cy="3160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Приложение 1. Исходные данные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                  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Приложение 1.5. Результаты обработки Перечня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xmlns:r="http://schemas.openxmlformats.org/officeDocument/2006/relationships" r:id="rId2"/>
            </a:rPr>
            <a:t>Приложение 2. Результаты определения КС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Приложение 2.5. Расчет КС ОКС                         Приложение 2.6. Расчет КС ЗУ                Приложение 2.7. Результаты КС ОКС                       Приложение 2.8.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Результаты КС ЗУ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                                                       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3"/>
            </a:rPr>
            <a:t>Приложение 3.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3"/>
            </a:rPr>
            <a:t>Сведения о результатах определения КС индивидуально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4"/>
            </a:rPr>
            <a:t>Приложение 4.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4"/>
            </a:rPr>
            <a:t>Справка о замечаниях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5"/>
            </a:rPr>
            <a:t>Приложение 5.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5"/>
            </a:rPr>
            <a:t>Файлы в формате XML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6"/>
            </a:rPr>
            <a:t>Приложение 6.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hlinkClick xmlns:r="http://schemas.openxmlformats.org/officeDocument/2006/relationships" r:id="rId6"/>
            </a:rPr>
            <a:t>Сведения и материалы, доступ к которым ограничен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4035044" y="360670"/>
        <a:ext cx="3690023" cy="3160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44DF-8492-4F12-9B86-589362348D12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B0069-9748-48AC-AD6E-B1BEA1D87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23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1DF751-CC0F-4CC1-9BB6-263C6B27915C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162BCB-7662-45E1-BC50-1C214C7AA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85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62BCB-7662-45E1-BC50-1C214C7AAB7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2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435481-DFCD-45BF-A04A-37A45D6171E0}" type="datetime1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134947-7BF4-4D92-8D7D-D44F3A192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adastr@khvbti.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1560" y="771550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2600" b="1" i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характеристик объекта недвижимости и порядка расчета кадастровой стоимости 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600" b="1" i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107140"/>
            <a:ext cx="3133582" cy="38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1450"/>
            <a:ext cx="6552643" cy="74295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 кадастровую стоимость объекта?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23" y="195486"/>
            <a:ext cx="685304" cy="7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ki\Шишкина Вера_работа_новое\_Реклама 2016\Прийм тайм2017\лого Хабкрайкадастр и 90 лет_согласовано\БТИ новый логотип Хабкрайкада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6" y="195487"/>
            <a:ext cx="1505692" cy="6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863552" y="1264702"/>
            <a:ext cx="3240360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кадастровую стоимость объекта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кадастровому номеру на сайте КГБУ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Хабкрайкадастр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www.khvbti.ru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6913" t="9177" r="61275" b="64847"/>
          <a:stretch/>
        </p:blipFill>
        <p:spPr>
          <a:xfrm>
            <a:off x="1331640" y="1371280"/>
            <a:ext cx="2520280" cy="2338147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t="4685" r="50172" b="45587"/>
          <a:stretch/>
        </p:blipFill>
        <p:spPr bwMode="auto">
          <a:xfrm>
            <a:off x="4211960" y="2842295"/>
            <a:ext cx="4621530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08878" y="2786236"/>
            <a:ext cx="1510794" cy="1063141"/>
            <a:chOff x="5543339" y="873943"/>
            <a:chExt cx="178361" cy="423111"/>
          </a:xfrm>
        </p:grpSpPr>
        <p:sp>
          <p:nvSpPr>
            <p:cNvPr id="18" name="Стрелка вправо 17"/>
            <p:cNvSpPr/>
            <p:nvPr/>
          </p:nvSpPr>
          <p:spPr>
            <a:xfrm rot="21579554">
              <a:off x="5543339" y="873943"/>
              <a:ext cx="178361" cy="4231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введите кадастровый номер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трелка вправо 4"/>
            <p:cNvSpPr/>
            <p:nvPr/>
          </p:nvSpPr>
          <p:spPr>
            <a:xfrm rot="21579554">
              <a:off x="5543339" y="958223"/>
              <a:ext cx="162807" cy="25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1465565">
            <a:off x="3301071" y="3667153"/>
            <a:ext cx="1266164" cy="744284"/>
            <a:chOff x="5543339" y="873943"/>
            <a:chExt cx="178361" cy="423111"/>
          </a:xfrm>
        </p:grpSpPr>
        <p:sp>
          <p:nvSpPr>
            <p:cNvPr id="30" name="Стрелка вправо 29"/>
            <p:cNvSpPr/>
            <p:nvPr/>
          </p:nvSpPr>
          <p:spPr>
            <a:xfrm rot="21579554">
              <a:off x="5543339" y="873943"/>
              <a:ext cx="178361" cy="42311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кадастровая стоимость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Стрелка вправо 4"/>
            <p:cNvSpPr/>
            <p:nvPr/>
          </p:nvSpPr>
          <p:spPr>
            <a:xfrm rot="21579554">
              <a:off x="5543339" y="958223"/>
              <a:ext cx="162807" cy="25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Овал 31"/>
          <p:cNvSpPr/>
          <p:nvPr/>
        </p:nvSpPr>
        <p:spPr>
          <a:xfrm>
            <a:off x="7740352" y="4444038"/>
            <a:ext cx="626681" cy="315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36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720" y="171568"/>
            <a:ext cx="6545603" cy="742831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 правильность расчета кадастровой стоимости?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31" y="195608"/>
            <a:ext cx="685195" cy="7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ki\Шишкина Вера_работа_новое\_Реклама 2016\Прийм тайм2017\лого Хабкрайкадастр и 90 лет_согласовано\БТИ новый логотип Хабкрайкада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6" y="195599"/>
            <a:ext cx="1505451" cy="6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8734927"/>
              </p:ext>
            </p:extLst>
          </p:nvPr>
        </p:nvGraphicFramePr>
        <p:xfrm>
          <a:off x="476518" y="1204175"/>
          <a:ext cx="8343954" cy="359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2978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характеристики и параметры объекта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необходимо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172400" y="127977"/>
            <a:ext cx="688908" cy="76206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9259" y="1923678"/>
            <a:ext cx="3886200" cy="268605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подгруппа, характеристики объекта недвижимости, содержащиеся в ЕГРН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1.5. Результаты обработки Перечня – ОКС)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объектов недвижимости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группам,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расчетным путем (Приложение 2.5. Расчет КС ОКС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сокращений: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Комсомольск-на-Амуре;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г. Хабаровск;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ГНП – Городские населённые пункты;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СНП – Сельские населенные пункты;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ОНС – Объекты незавершенного строительства;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УПВС – Расчет объектов до 2000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Ко-Инвест – Расчет объектов после 2000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капитального строительства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306865"/>
            <a:ext cx="3886200" cy="4800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7977"/>
            <a:ext cx="1371563" cy="638582"/>
          </a:xfrm>
          <a:prstGeom prst="rect">
            <a:avLst/>
          </a:prstGeom>
        </p:spPr>
      </p:pic>
      <p:sp>
        <p:nvSpPr>
          <p:cNvPr id="13" name="Объект 7"/>
          <p:cNvSpPr txBox="1">
            <a:spLocks/>
          </p:cNvSpPr>
          <p:nvPr/>
        </p:nvSpPr>
        <p:spPr>
          <a:xfrm>
            <a:off x="4800600" y="1995686"/>
            <a:ext cx="3886200" cy="2686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 и код вида разрешенного использования (ВРИ), характеристики объекта недвижимости, содержащиеся в ЕГРН (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1.5. Результаты обработки Перечня – Обработка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перечня_ПРОМ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Обработка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перечня_СХ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ценообразующих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(Приложение 2.1. Сведения о ЦОФ – Сведения о ЦОФ ЗУ)</a:t>
            </a:r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6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40135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порядок расчета кадастровой стоимости?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51520" y="204786"/>
            <a:ext cx="1371719" cy="64013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аименование сегмента, оценочной группы (модель расчета) в зависимости от кода ВРИ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2.6. Расчет КС ЗУ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Обосн.исп.моделей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ценообразующих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и порядок расчета КС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сегментам, оценочным группам (Приложение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 Расчет КС ЗУ )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моделей расчета земельных участков по сегментам и оценочным моделям (Отчет Том 2)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solidFill>
            <a:schemeClr val="accent1"/>
          </a:solidFill>
        </p:spPr>
        <p:txBody>
          <a:bodyPr/>
          <a:lstStyle/>
          <a:p>
            <a:pPr lvl="0">
              <a:buClr>
                <a:srgbClr val="DD8047"/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капитального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 algn="ctr">
              <a:buClr>
                <a:srgbClr val="DD8047"/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56" y="204787"/>
            <a:ext cx="688908" cy="762066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609600" y="1851025"/>
            <a:ext cx="3886200" cy="2686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объектов недвижимости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группам/подгруппам,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расчетным путем: строительный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объем, физический износ и т.д.)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2.5. Расчет КС ОКС)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моделей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объектов недвижимости по группам (Отчет Том 3, Том 4)</a:t>
            </a:r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7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1450"/>
            <a:ext cx="6552643" cy="74295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размещен отчет об итогах кадастровой оценки и приложения к нему?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23" y="195486"/>
            <a:ext cx="685304" cy="7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ki\Шишкина Вера_работа_новое\_Реклама 2016\Прийм тайм2017\лого Хабкрайкадастр и 90 лет_согласовано\БТИ новый логотип Хабкрайкада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6" y="195487"/>
            <a:ext cx="1505692" cy="6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8547" t="6999" r="30110" b="13669"/>
          <a:stretch/>
        </p:blipFill>
        <p:spPr>
          <a:xfrm>
            <a:off x="1671079" y="1923678"/>
            <a:ext cx="5349194" cy="303675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5656" y="3939902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6433148"/>
              </p:ext>
            </p:extLst>
          </p:nvPr>
        </p:nvGraphicFramePr>
        <p:xfrm>
          <a:off x="384695" y="1059582"/>
          <a:ext cx="8435777" cy="110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7179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1450"/>
            <a:ext cx="6552643" cy="74295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итогах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 2019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23" y="195486"/>
            <a:ext cx="685304" cy="7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ki\Шишкина Вера_работа_новое\_Реклама 2016\Прийм тайм2017\лого Хабкрайкадастр и 90 лет_согласовано\БТИ новый логотип Хабкрайкада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6" y="195487"/>
            <a:ext cx="1505692" cy="6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84686054"/>
              </p:ext>
            </p:extLst>
          </p:nvPr>
        </p:nvGraphicFramePr>
        <p:xfrm>
          <a:off x="395536" y="1203598"/>
          <a:ext cx="820891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25588" t="7354" r="20076" b="12069"/>
          <a:stretch/>
        </p:blipFill>
        <p:spPr>
          <a:xfrm>
            <a:off x="2195735" y="1851670"/>
            <a:ext cx="5020199" cy="302433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491880" y="3363838"/>
            <a:ext cx="1080120" cy="206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05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1450"/>
            <a:ext cx="6552643" cy="74295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Отчета об итогах ГКО 2019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23" y="195486"/>
            <a:ext cx="685304" cy="7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ki\Шишкина Вера_работа_новое\_Реклама 2016\Прийм тайм2017\лого Хабкрайкадастр и 90 лет_согласовано\БТИ новый логотип Хабкрайкада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6" y="195487"/>
            <a:ext cx="1505692" cy="6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82535218"/>
              </p:ext>
            </p:extLst>
          </p:nvPr>
        </p:nvGraphicFramePr>
        <p:xfrm>
          <a:off x="-1331006" y="1255068"/>
          <a:ext cx="102606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8383809"/>
              </p:ext>
            </p:extLst>
          </p:nvPr>
        </p:nvGraphicFramePr>
        <p:xfrm>
          <a:off x="827584" y="1131590"/>
          <a:ext cx="7903407" cy="373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48784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423848" cy="33718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учреждение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«Хабаровский краевой центр государственной кадастровой оценки 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недвижимости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Хабкрайкадастр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680022, Хабаровский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Воронежская,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приёмной: +7(4212)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75-23-33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Управления ГКО: +7 (4212) 70-45-15, 72-10-16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kadastr@khvbti.tu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www.khvbti.ru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Шишкина\Desktop\Khabarovsk_kray_C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23" y="195486"/>
            <a:ext cx="685304" cy="7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ki\Шишкина Вера_работа_новое\_Реклама 2016\Прийм тайм2017\лого Хабкрайкадастр и 90 лет_согласовано\БТИ новый логотип Хабкрайкадас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6" y="195487"/>
            <a:ext cx="1505692" cy="6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17641</TotalTime>
  <Words>538</Words>
  <Application>Microsoft Office PowerPoint</Application>
  <PresentationFormat>Экран (16:9)</PresentationFormat>
  <Paragraphs>66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Как узнать кадастровую стоимость объекта?</vt:lpstr>
      <vt:lpstr>Как проверить правильность расчета кадастровой стоимости?</vt:lpstr>
      <vt:lpstr>Какие характеристики и параметры объекта  недвижимости необходимо проверить?</vt:lpstr>
      <vt:lpstr>   Как проверить порядок расчета кадастровой стоимости?</vt:lpstr>
      <vt:lpstr>Где размещен отчет об итогах кадастровой оценки и приложения к нему?</vt:lpstr>
      <vt:lpstr>Отчет об итогах государственной кадастровой оценки в 2019 году</vt:lpstr>
      <vt:lpstr>Структура Отчета об итогах ГКО 2019 года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gko1</cp:lastModifiedBy>
  <cp:revision>1139</cp:revision>
  <cp:lastPrinted>2018-11-22T05:30:59Z</cp:lastPrinted>
  <dcterms:created xsi:type="dcterms:W3CDTF">2011-09-19T05:39:27Z</dcterms:created>
  <dcterms:modified xsi:type="dcterms:W3CDTF">2020-01-13T00:44:33Z</dcterms:modified>
</cp:coreProperties>
</file>